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2" r:id="rId3"/>
    <p:sldId id="282" r:id="rId4"/>
    <p:sldId id="283" r:id="rId5"/>
    <p:sldId id="260" r:id="rId6"/>
    <p:sldId id="273" r:id="rId7"/>
    <p:sldId id="289" r:id="rId8"/>
    <p:sldId id="290" r:id="rId9"/>
    <p:sldId id="288" r:id="rId10"/>
    <p:sldId id="287" r:id="rId11"/>
    <p:sldId id="275" r:id="rId12"/>
    <p:sldId id="276" r:id="rId13"/>
    <p:sldId id="284" r:id="rId14"/>
    <p:sldId id="285" r:id="rId15"/>
    <p:sldId id="281" r:id="rId16"/>
    <p:sldId id="278" r:id="rId17"/>
    <p:sldId id="279" r:id="rId18"/>
    <p:sldId id="28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2114"/>
    <a:srgbClr val="150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9" autoAdjust="0"/>
    <p:restoredTop sz="93738" autoAdjust="0"/>
  </p:normalViewPr>
  <p:slideViewPr>
    <p:cSldViewPr snapToObjects="1">
      <p:cViewPr>
        <p:scale>
          <a:sx n="70" d="100"/>
          <a:sy n="70" d="100"/>
        </p:scale>
        <p:origin x="98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C11F99-4248-4EEE-9F7B-E1A2BD6EEC10}" type="datetimeFigureOut">
              <a:rPr lang="en-US" smtClean="0"/>
              <a:t>5/31/2023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7FDEA7-FB24-4253-8C5E-BA82DE836B8D}" type="slidenum">
              <a:rPr lang="en-US" smtClean="0"/>
              <a:t>‹#›</a:t>
            </a:fld>
            <a:endParaRPr lang="en-US"/>
          </a:p>
        </p:txBody>
      </p:sp>
    </p:spTree>
    <p:extLst>
      <p:ext uri="{BB962C8B-B14F-4D97-AF65-F5344CB8AC3E}">
        <p14:creationId xmlns:p14="http://schemas.microsoft.com/office/powerpoint/2010/main" val="1706579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dvocatetanmoy.com/2020/12/07/speech-of-muhammad-ali-jinnah-on-the-occasion-of-opening-of-the-state-bank-of-pakistan-01-07-194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inj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xtremetech.com/tag/bitcoi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igiconomist.net/bitcoin-energy-consump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launching ceremony of the State Bank of Pakistan in 1948, Quaid-e-</a:t>
            </a:r>
            <a:r>
              <a:rPr lang="en-US" sz="1200" b="0" i="0" kern="1200" dirty="0" err="1" smtClean="0">
                <a:solidFill>
                  <a:schemeClr val="tx1"/>
                </a:solidFill>
                <a:effectLst/>
                <a:latin typeface="+mn-lt"/>
                <a:ea typeface="+mn-ea"/>
                <a:cs typeface="+mn-cs"/>
              </a:rPr>
              <a:t>Azam</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3"/>
              </a:rPr>
              <a:t>called</a:t>
            </a:r>
            <a:r>
              <a:rPr lang="en-US" sz="1200" b="0" i="0" kern="1200" dirty="0" smtClean="0">
                <a:solidFill>
                  <a:schemeClr val="tx1"/>
                </a:solidFill>
                <a:effectLst/>
                <a:latin typeface="+mn-lt"/>
                <a:ea typeface="+mn-ea"/>
                <a:cs typeface="+mn-cs"/>
              </a:rPr>
              <a:t> for an overhaul of the system itself. “The economic system of the West has created almost insoluble problems for humanity,” the Quaid said. “And, to many of us, it appears that only a miracle can save it from the disaster that is now facing the world. It has failed to do justice between man and man and to eradicate friction from the international field. On the contrary, it was largely responsible for the two world wars in the last half-century.”</a:t>
            </a:r>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3</a:t>
            </a:fld>
            <a:endParaRPr lang="en-US"/>
          </a:p>
        </p:txBody>
      </p:sp>
    </p:spTree>
    <p:extLst>
      <p:ext uri="{BB962C8B-B14F-4D97-AF65-F5344CB8AC3E}">
        <p14:creationId xmlns:p14="http://schemas.microsoft.com/office/powerpoint/2010/main" val="352045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NINJA loans:</a:t>
            </a:r>
            <a:r>
              <a:rPr lang="en-US" baseline="0" dirty="0"/>
              <a:t> https://en.wikipedia.org/wiki/No_income,_no_asset</a:t>
            </a:r>
          </a:p>
          <a:p>
            <a:r>
              <a:rPr lang="en-US" baseline="0" dirty="0"/>
              <a:t>(</a:t>
            </a:r>
            <a:r>
              <a:rPr lang="en-US" sz="1200" b="0" i="0" kern="1200" dirty="0">
                <a:solidFill>
                  <a:schemeClr val="tx1"/>
                </a:solidFill>
                <a:effectLst/>
                <a:latin typeface="+mn-lt"/>
                <a:ea typeface="+mn-ea"/>
                <a:cs typeface="+mn-cs"/>
              </a:rPr>
              <a:t>It works on two levels – as an acronym; and allusion to the fact that NINJA loans are often defaulted on, with the borrower disappearing like a </a:t>
            </a:r>
            <a:r>
              <a:rPr lang="en-US" sz="1200" b="0" i="0" u="none" strike="noStrike" kern="1200" dirty="0">
                <a:solidFill>
                  <a:schemeClr val="tx1"/>
                </a:solidFill>
                <a:effectLst/>
                <a:latin typeface="+mn-lt"/>
                <a:ea typeface="+mn-ea"/>
                <a:cs typeface="+mn-cs"/>
                <a:hlinkClick r:id="rId3" tooltip="Ninja"/>
              </a:rPr>
              <a:t>ninja</a:t>
            </a:r>
            <a:r>
              <a:rPr lang="en-US" sz="1200" b="0" i="0" kern="1200" dirty="0">
                <a:solidFill>
                  <a:schemeClr val="tx1"/>
                </a:solidFill>
                <a:effectLst/>
                <a:latin typeface="+mn-lt"/>
                <a:ea typeface="+mn-ea"/>
                <a:cs typeface="+mn-cs"/>
              </a:rPr>
              <a:t>.</a:t>
            </a:r>
            <a:r>
              <a:rPr lang="en-US" baseline="0" dirty="0"/>
              <a:t>)</a:t>
            </a:r>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4</a:t>
            </a:fld>
            <a:endParaRPr lang="en-US"/>
          </a:p>
        </p:txBody>
      </p:sp>
    </p:spTree>
    <p:extLst>
      <p:ext uri="{BB962C8B-B14F-4D97-AF65-F5344CB8AC3E}">
        <p14:creationId xmlns:p14="http://schemas.microsoft.com/office/powerpoint/2010/main" val="104402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5</a:t>
            </a:fld>
            <a:endParaRPr lang="en-US"/>
          </a:p>
        </p:txBody>
      </p:sp>
    </p:spTree>
    <p:extLst>
      <p:ext uri="{BB962C8B-B14F-4D97-AF65-F5344CB8AC3E}">
        <p14:creationId xmlns:p14="http://schemas.microsoft.com/office/powerpoint/2010/main" val="137727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https://www.barchart.com/stocks/quotes/$DOWI/interactive-chart</a:t>
            </a:r>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6</a:t>
            </a:fld>
            <a:endParaRPr lang="en-US"/>
          </a:p>
        </p:txBody>
      </p:sp>
    </p:spTree>
    <p:extLst>
      <p:ext uri="{BB962C8B-B14F-4D97-AF65-F5344CB8AC3E}">
        <p14:creationId xmlns:p14="http://schemas.microsoft.com/office/powerpoint/2010/main" val="391484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a:t>
            </a:r>
            <a:r>
              <a:rPr lang="en-US" sz="1200" b="0" i="0" u="none" strike="noStrike" kern="1200" dirty="0" err="1">
                <a:solidFill>
                  <a:schemeClr val="tx1"/>
                </a:solidFill>
                <a:effectLst/>
                <a:latin typeface="+mn-lt"/>
                <a:ea typeface="+mn-ea"/>
                <a:cs typeface="+mn-cs"/>
                <a:hlinkClick r:id="rId3"/>
              </a:rPr>
              <a:t>Bitcoin</a:t>
            </a:r>
            <a:r>
              <a:rPr lang="en-US" sz="1200" b="0" i="0" kern="1200" dirty="0">
                <a:solidFill>
                  <a:schemeClr val="tx1"/>
                </a:solidFill>
                <a:effectLst/>
                <a:latin typeface="+mn-lt"/>
                <a:ea typeface="+mn-ea"/>
                <a:cs typeface="+mn-cs"/>
              </a:rPr>
              <a:t> analysis blog </a:t>
            </a:r>
            <a:r>
              <a:rPr lang="en-US" sz="1200" b="0" i="0" u="none" strike="noStrike" kern="1200" dirty="0" err="1">
                <a:solidFill>
                  <a:schemeClr val="tx1"/>
                </a:solidFill>
                <a:effectLst/>
                <a:latin typeface="+mn-lt"/>
                <a:ea typeface="+mn-ea"/>
                <a:cs typeface="+mn-cs"/>
                <a:hlinkClick r:id="rId4"/>
              </a:rPr>
              <a:t>Digiconomist</a:t>
            </a:r>
            <a:r>
              <a:rPr lang="en-US" sz="1200" b="0" i="0" kern="1200" dirty="0">
                <a:solidFill>
                  <a:schemeClr val="tx1"/>
                </a:solidFill>
                <a:effectLst/>
                <a:latin typeface="+mn-lt"/>
                <a:ea typeface="+mn-ea"/>
                <a:cs typeface="+mn-cs"/>
              </a:rPr>
              <a:t>, energy consumed by </a:t>
            </a:r>
            <a:r>
              <a:rPr lang="en-US" sz="1200" b="0" i="0" kern="1200" dirty="0" err="1">
                <a:solidFill>
                  <a:schemeClr val="tx1"/>
                </a:solidFill>
                <a:effectLst/>
                <a:latin typeface="+mn-lt"/>
                <a:ea typeface="+mn-ea"/>
                <a:cs typeface="+mn-cs"/>
              </a:rPr>
              <a:t>Bitcoin</a:t>
            </a:r>
            <a:r>
              <a:rPr lang="en-US" sz="1200" b="0" i="0" kern="1200" dirty="0">
                <a:solidFill>
                  <a:schemeClr val="tx1"/>
                </a:solidFill>
                <a:effectLst/>
                <a:latin typeface="+mn-lt"/>
                <a:ea typeface="+mn-ea"/>
                <a:cs typeface="+mn-cs"/>
              </a:rPr>
              <a:t> mining now exceeds what is used by countries like Ireland, Hungary, Oman, and Lebanon. </a:t>
            </a:r>
            <a:r>
              <a:rPr lang="en-US" sz="1200" b="0" i="0" kern="1200" dirty="0" err="1">
                <a:solidFill>
                  <a:schemeClr val="tx1"/>
                </a:solidFill>
                <a:effectLst/>
                <a:latin typeface="+mn-lt"/>
                <a:ea typeface="+mn-ea"/>
                <a:cs typeface="+mn-cs"/>
              </a:rPr>
              <a:t>Bitcoin</a:t>
            </a:r>
            <a:r>
              <a:rPr lang="en-US" sz="1200" b="0" i="0" kern="1200" dirty="0">
                <a:solidFill>
                  <a:schemeClr val="tx1"/>
                </a:solidFill>
                <a:effectLst/>
                <a:latin typeface="+mn-lt"/>
                <a:ea typeface="+mn-ea"/>
                <a:cs typeface="+mn-cs"/>
              </a:rPr>
              <a:t> uses about as much power as the entire country of Morocco and slightly less than Bulgaria. If </a:t>
            </a:r>
            <a:r>
              <a:rPr lang="en-US" sz="1200" b="0" i="0" kern="1200" dirty="0" err="1">
                <a:solidFill>
                  <a:schemeClr val="tx1"/>
                </a:solidFill>
                <a:effectLst/>
                <a:latin typeface="+mn-lt"/>
                <a:ea typeface="+mn-ea"/>
                <a:cs typeface="+mn-cs"/>
              </a:rPr>
              <a:t>Bitcoin</a:t>
            </a:r>
            <a:r>
              <a:rPr lang="en-US" sz="1200" b="0" i="0" kern="1200" dirty="0">
                <a:solidFill>
                  <a:schemeClr val="tx1"/>
                </a:solidFill>
                <a:effectLst/>
                <a:latin typeface="+mn-lt"/>
                <a:ea typeface="+mn-ea"/>
                <a:cs typeface="+mn-cs"/>
              </a:rPr>
              <a:t> were a country, it would have the 61st highest energy consumption. However, this only covers miners. It does not include any power consumed by </a:t>
            </a:r>
            <a:r>
              <a:rPr lang="en-US" sz="1200" b="0" i="0" kern="1200" dirty="0" err="1">
                <a:solidFill>
                  <a:schemeClr val="tx1"/>
                </a:solidFill>
                <a:effectLst/>
                <a:latin typeface="+mn-lt"/>
                <a:ea typeface="+mn-ea"/>
                <a:cs typeface="+mn-cs"/>
              </a:rPr>
              <a:t>Bitcoin</a:t>
            </a:r>
            <a:r>
              <a:rPr lang="en-US" sz="1200" b="0" i="0" kern="1200" dirty="0">
                <a:solidFill>
                  <a:schemeClr val="tx1"/>
                </a:solidFill>
                <a:effectLst/>
                <a:latin typeface="+mn-lt"/>
                <a:ea typeface="+mn-ea"/>
                <a:cs typeface="+mn-cs"/>
              </a:rPr>
              <a:t>-enabled devices like vending machines and ATMs.</a:t>
            </a:r>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17</a:t>
            </a:fld>
            <a:endParaRPr lang="en-US"/>
          </a:p>
        </p:txBody>
      </p:sp>
    </p:spTree>
    <p:extLst>
      <p:ext uri="{BB962C8B-B14F-4D97-AF65-F5344CB8AC3E}">
        <p14:creationId xmlns:p14="http://schemas.microsoft.com/office/powerpoint/2010/main" val="331123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FDEA7-FB24-4253-8C5E-BA82DE836B8D}" type="slidenum">
              <a:rPr lang="en-US" smtClean="0"/>
              <a:t>18</a:t>
            </a:fld>
            <a:endParaRPr lang="en-US"/>
          </a:p>
        </p:txBody>
      </p:sp>
    </p:spTree>
    <p:extLst>
      <p:ext uri="{BB962C8B-B14F-4D97-AF65-F5344CB8AC3E}">
        <p14:creationId xmlns:p14="http://schemas.microsoft.com/office/powerpoint/2010/main" val="331123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45.jpe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png"/><Relationship Id="rId7" Type="http://schemas.openxmlformats.org/officeDocument/2006/relationships/image" Target="../media/image1.gif"/><Relationship Id="rId12"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jp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1.gif"/><Relationship Id="rId10" Type="http://schemas.openxmlformats.org/officeDocument/2006/relationships/image" Target="../media/image59.png"/><Relationship Id="rId4" Type="http://schemas.openxmlformats.org/officeDocument/2006/relationships/image" Target="../media/image4.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62.png"/><Relationship Id="rId5" Type="http://schemas.openxmlformats.org/officeDocument/2006/relationships/image" Target="../media/image1.gi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gif"/><Relationship Id="rId11" Type="http://schemas.openxmlformats.org/officeDocument/2006/relationships/image" Target="../media/image10.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gi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393825" y="1749225"/>
            <a:ext cx="7140576" cy="4146768"/>
          </a:xfrm>
        </p:spPr>
        <p:txBody>
          <a:bodyPr>
            <a:noAutofit/>
          </a:bodyPr>
          <a:lstStyle/>
          <a:p>
            <a:pPr algn="l"/>
            <a:r>
              <a:rPr lang="en-GB" sz="4500" dirty="0"/>
              <a:t>making sense of</a:t>
            </a:r>
            <a:br>
              <a:rPr lang="en-GB" sz="4500" dirty="0"/>
            </a:br>
            <a:r>
              <a:rPr lang="en-GB" sz="2800" dirty="0"/>
              <a:t>a personal take</a:t>
            </a:r>
          </a:p>
        </p:txBody>
      </p:sp>
      <p:sp>
        <p:nvSpPr>
          <p:cNvPr id="7" name="Text Box 3"/>
          <p:cNvSpPr txBox="1">
            <a:spLocks noChangeArrowheads="1"/>
          </p:cNvSpPr>
          <p:nvPr/>
        </p:nvSpPr>
        <p:spPr bwMode="auto">
          <a:xfrm>
            <a:off x="0" y="6172200"/>
            <a:ext cx="2787650" cy="40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3"/>
              </a:buBlip>
            </a:pPr>
            <a:r>
              <a:rPr lang="en-AU" altLang="en-US" sz="2000" dirty="0" err="1">
                <a:solidFill>
                  <a:srgbClr val="000000"/>
                </a:solidFill>
                <a:latin typeface="Century Gothic" pitchFamily="34" charset="0"/>
              </a:rPr>
              <a:t>Taha</a:t>
            </a:r>
            <a:r>
              <a:rPr lang="en-AU" altLang="en-US" sz="2000" dirty="0">
                <a:solidFill>
                  <a:srgbClr val="000000"/>
                </a:solidFill>
                <a:latin typeface="Century Gothic" pitchFamily="34" charset="0"/>
              </a:rPr>
              <a:t> Ali</a:t>
            </a:r>
            <a:endParaRPr lang="en-AU" altLang="en-US" sz="1600" dirty="0">
              <a:solidFill>
                <a:srgbClr val="000000"/>
              </a:solidFill>
              <a:latin typeface="Century Gothic" pitchFamily="34" charset="0"/>
            </a:endParaRPr>
          </a:p>
        </p:txBody>
      </p:sp>
      <p:pic>
        <p:nvPicPr>
          <p:cNvPr id="1026" name="Picture 2" descr="http://seecs.nust.edu.pk/Resources/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0"/>
            <a:ext cx="990600" cy="566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bitcoin.org/img/icons/opengrap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2194850"/>
            <a:ext cx="2986750" cy="29867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44011585"/>
      </p:ext>
    </p:extLst>
  </p:cSld>
  <p:clrMapOvr>
    <a:masterClrMapping/>
  </p:clrMapOvr>
  <mc:AlternateContent xmlns:mc="http://schemas.openxmlformats.org/markup-compatibility/2006" xmlns:p14="http://schemas.microsoft.com/office/powerpoint/2010/main">
    <mc:Choice Requires="p14">
      <p:transition spd="slow" p14:dur="2000" advTm="21093"/>
    </mc:Choice>
    <mc:Fallback xmlns="">
      <p:transition spd="slow" advTm="21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unhinging</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4</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12684" r="8209" b="23705"/>
          <a:stretch/>
        </p:blipFill>
        <p:spPr bwMode="auto">
          <a:xfrm>
            <a:off x="228600" y="903027"/>
            <a:ext cx="8393373" cy="363541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216" t="12684" r="1948" b="33240"/>
          <a:stretch/>
        </p:blipFill>
        <p:spPr bwMode="auto">
          <a:xfrm>
            <a:off x="98946" y="1752600"/>
            <a:ext cx="8946107" cy="309044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6257" t="21191" r="8222" b="16504"/>
          <a:stretch/>
        </p:blipFill>
        <p:spPr bwMode="auto">
          <a:xfrm>
            <a:off x="200167" y="2667000"/>
            <a:ext cx="7820167" cy="356072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60945229"/>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128"/>
                                        </p:tgtEl>
                                      </p:cBhvr>
                                    </p:animEffect>
                                    <p:set>
                                      <p:cBhvr>
                                        <p:cTn id="12" dur="1" fill="hold">
                                          <p:stCondLst>
                                            <p:cond delay="499"/>
                                          </p:stCondLst>
                                        </p:cTn>
                                        <p:tgtEl>
                                          <p:spTgt spid="51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27"/>
                                        </p:tgtEl>
                                        <p:attrNameLst>
                                          <p:attrName>style.visibility</p:attrName>
                                        </p:attrNameLst>
                                      </p:cBhvr>
                                      <p:to>
                                        <p:strVal val="visible"/>
                                      </p:to>
                                    </p:set>
                                    <p:animEffect transition="in" filter="fade">
                                      <p:cBhvr>
                                        <p:cTn id="16" dur="500"/>
                                        <p:tgtEl>
                                          <p:spTgt spid="51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5127"/>
                                        </p:tgtEl>
                                      </p:cBhvr>
                                    </p:animEffect>
                                    <p:set>
                                      <p:cBhvr>
                                        <p:cTn id="21" dur="1" fill="hold">
                                          <p:stCondLst>
                                            <p:cond delay="499"/>
                                          </p:stCondLst>
                                        </p:cTn>
                                        <p:tgtEl>
                                          <p:spTgt spid="512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fade">
                                      <p:cBhvr>
                                        <p:cTn id="25" dur="500"/>
                                        <p:tgtEl>
                                          <p:spTgt spid="51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129"/>
                                        </p:tgtEl>
                                      </p:cBhvr>
                                    </p:animEffect>
                                    <p:set>
                                      <p:cBhvr>
                                        <p:cTn id="30" dur="1" fill="hold">
                                          <p:stCondLst>
                                            <p:cond delay="499"/>
                                          </p:stCondLst>
                                        </p:cTn>
                                        <p:tgtEl>
                                          <p:spTgt spid="5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safe haven #1: gold</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5</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lindseywilliams.net/wp-content/uploads/2015/06/gold-safe-hav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68420"/>
            <a:ext cx="6193631" cy="566098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879" t="14101" r="9843" b="8329"/>
          <a:stretch/>
        </p:blipFill>
        <p:spPr bwMode="auto">
          <a:xfrm>
            <a:off x="-1" y="914400"/>
            <a:ext cx="9128125" cy="538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t="13494" b="17443"/>
          <a:stretch/>
        </p:blipFill>
        <p:spPr bwMode="auto">
          <a:xfrm>
            <a:off x="0" y="1310832"/>
            <a:ext cx="9144000" cy="394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t="18354" b="18000"/>
          <a:stretch/>
        </p:blipFill>
        <p:spPr bwMode="auto">
          <a:xfrm>
            <a:off x="0" y="1849056"/>
            <a:ext cx="9144000" cy="363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t="20582" b="7317"/>
          <a:stretch/>
        </p:blipFill>
        <p:spPr bwMode="auto">
          <a:xfrm>
            <a:off x="0" y="1747776"/>
            <a:ext cx="9144000" cy="412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rotWithShape="1">
          <a:blip r:embed="rId9">
            <a:extLst>
              <a:ext uri="{28A0092B-C50C-407E-A947-70E740481C1C}">
                <a14:useLocalDpi xmlns:a14="http://schemas.microsoft.com/office/drawing/2010/main" val="0"/>
              </a:ext>
            </a:extLst>
          </a:blip>
          <a:srcRect t="17545" b="10759"/>
          <a:stretch/>
        </p:blipFill>
        <p:spPr bwMode="auto">
          <a:xfrm>
            <a:off x="0" y="2760561"/>
            <a:ext cx="9144000" cy="409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l="22058" t="14121" r="25449" b="14431"/>
          <a:stretch/>
        </p:blipFill>
        <p:spPr bwMode="auto">
          <a:xfrm>
            <a:off x="228600" y="1021470"/>
            <a:ext cx="7623315" cy="583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t="12152" r="50000" b="17468"/>
          <a:stretch/>
        </p:blipFill>
        <p:spPr bwMode="auto">
          <a:xfrm>
            <a:off x="129323" y="816019"/>
            <a:ext cx="7435908" cy="588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12">
            <a:extLst>
              <a:ext uri="{28A0092B-C50C-407E-A947-70E740481C1C}">
                <a14:useLocalDpi xmlns:a14="http://schemas.microsoft.com/office/drawing/2010/main" val="0"/>
              </a:ext>
            </a:extLst>
          </a:blip>
          <a:srcRect l="10412" t="71898" r="40885" b="5993"/>
          <a:stretch/>
        </p:blipFill>
        <p:spPr bwMode="auto">
          <a:xfrm>
            <a:off x="1385567" y="4419600"/>
            <a:ext cx="775843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368338785"/>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146"/>
                                        </p:tgtEl>
                                      </p:cBhvr>
                                    </p:animEffect>
                                    <p:set>
                                      <p:cBhvr>
                                        <p:cTn id="12" dur="1" fill="hold">
                                          <p:stCondLst>
                                            <p:cond delay="499"/>
                                          </p:stCondLst>
                                        </p:cTn>
                                        <p:tgtEl>
                                          <p:spTgt spid="614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47"/>
                                        </p:tgtEl>
                                        <p:attrNameLst>
                                          <p:attrName>style.visibility</p:attrName>
                                        </p:attrNameLst>
                                      </p:cBhvr>
                                      <p:to>
                                        <p:strVal val="visible"/>
                                      </p:to>
                                    </p:set>
                                    <p:animEffect transition="in" filter="fade">
                                      <p:cBhvr>
                                        <p:cTn id="16" dur="500"/>
                                        <p:tgtEl>
                                          <p:spTgt spid="61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147"/>
                                        </p:tgtEl>
                                      </p:cBhvr>
                                    </p:animEffect>
                                    <p:set>
                                      <p:cBhvr>
                                        <p:cTn id="21" dur="1" fill="hold">
                                          <p:stCondLst>
                                            <p:cond delay="499"/>
                                          </p:stCondLst>
                                        </p:cTn>
                                        <p:tgtEl>
                                          <p:spTgt spid="614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148"/>
                                        </p:tgtEl>
                                        <p:attrNameLst>
                                          <p:attrName>style.visibility</p:attrName>
                                        </p:attrNameLst>
                                      </p:cBhvr>
                                      <p:to>
                                        <p:strVal val="visible"/>
                                      </p:to>
                                    </p:set>
                                    <p:animEffect transition="in" filter="fade">
                                      <p:cBhvr>
                                        <p:cTn id="25" dur="500"/>
                                        <p:tgtEl>
                                          <p:spTgt spid="61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148"/>
                                        </p:tgtEl>
                                      </p:cBhvr>
                                    </p:animEffect>
                                    <p:set>
                                      <p:cBhvr>
                                        <p:cTn id="30" dur="1" fill="hold">
                                          <p:stCondLst>
                                            <p:cond delay="499"/>
                                          </p:stCondLst>
                                        </p:cTn>
                                        <p:tgtEl>
                                          <p:spTgt spid="614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6149"/>
                                        </p:tgtEl>
                                        <p:attrNameLst>
                                          <p:attrName>style.visibility</p:attrName>
                                        </p:attrNameLst>
                                      </p:cBhvr>
                                      <p:to>
                                        <p:strVal val="visible"/>
                                      </p:to>
                                    </p:set>
                                    <p:animEffect transition="in" filter="fade">
                                      <p:cBhvr>
                                        <p:cTn id="34" dur="500"/>
                                        <p:tgtEl>
                                          <p:spTgt spid="61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6149"/>
                                        </p:tgtEl>
                                      </p:cBhvr>
                                    </p:animEffect>
                                    <p:set>
                                      <p:cBhvr>
                                        <p:cTn id="39" dur="1" fill="hold">
                                          <p:stCondLst>
                                            <p:cond delay="499"/>
                                          </p:stCondLst>
                                        </p:cTn>
                                        <p:tgtEl>
                                          <p:spTgt spid="6149"/>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150"/>
                                        </p:tgtEl>
                                        <p:attrNameLst>
                                          <p:attrName>style.visibility</p:attrName>
                                        </p:attrNameLst>
                                      </p:cBhvr>
                                      <p:to>
                                        <p:strVal val="visible"/>
                                      </p:to>
                                    </p:set>
                                    <p:animEffect transition="in" filter="fade">
                                      <p:cBhvr>
                                        <p:cTn id="43" dur="500"/>
                                        <p:tgtEl>
                                          <p:spTgt spid="61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150"/>
                                        </p:tgtEl>
                                      </p:cBhvr>
                                    </p:animEffect>
                                    <p:set>
                                      <p:cBhvr>
                                        <p:cTn id="48" dur="1" fill="hold">
                                          <p:stCondLst>
                                            <p:cond delay="499"/>
                                          </p:stCondLst>
                                        </p:cTn>
                                        <p:tgtEl>
                                          <p:spTgt spid="6150"/>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615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6151"/>
                                        </p:tgtEl>
                                      </p:cBhvr>
                                    </p:animEffect>
                                    <p:set>
                                      <p:cBhvr>
                                        <p:cTn id="56" dur="1" fill="hold">
                                          <p:stCondLst>
                                            <p:cond delay="499"/>
                                          </p:stCondLst>
                                        </p:cTn>
                                        <p:tgtEl>
                                          <p:spTgt spid="6151"/>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027"/>
                                        </p:tgtEl>
                                        <p:attrNameLst>
                                          <p:attrName>style.visibility</p:attrName>
                                        </p:attrNameLst>
                                      </p:cBhvr>
                                      <p:to>
                                        <p:strVal val="visible"/>
                                      </p:to>
                                    </p:set>
                                    <p:animEffect transition="in" filter="fade">
                                      <p:cBhvr>
                                        <p:cTn id="60" dur="500"/>
                                        <p:tgtEl>
                                          <p:spTgt spid="10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027"/>
                                        </p:tgtEl>
                                      </p:cBhvr>
                                    </p:animEffect>
                                    <p:set>
                                      <p:cBhvr>
                                        <p:cTn id="65" dur="1" fill="hold">
                                          <p:stCondLst>
                                            <p:cond delay="499"/>
                                          </p:stCondLst>
                                        </p:cTn>
                                        <p:tgtEl>
                                          <p:spTgt spid="1027"/>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026"/>
                                        </p:tgtEl>
                                        <p:attrNameLst>
                                          <p:attrName>style.visibility</p:attrName>
                                        </p:attrNameLst>
                                      </p:cBhvr>
                                      <p:to>
                                        <p:strVal val="visible"/>
                                      </p:to>
                                    </p:set>
                                    <p:animEffect transition="in" filter="fade">
                                      <p:cBhvr>
                                        <p:cTn id="69" dur="500"/>
                                        <p:tgtEl>
                                          <p:spTgt spid="10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28"/>
                                        </p:tgtEl>
                                        <p:attrNameLst>
                                          <p:attrName>style.visibility</p:attrName>
                                        </p:attrNameLst>
                                      </p:cBhvr>
                                      <p:to>
                                        <p:strVal val="visible"/>
                                      </p:to>
                                    </p:set>
                                    <p:animEffect transition="in" filter="fade">
                                      <p:cBhvr>
                                        <p:cTn id="7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safe haven #2: bonds</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6</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15875" y="931248"/>
            <a:ext cx="91440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4"/>
              </a:buBlip>
            </a:pPr>
            <a:r>
              <a:rPr lang="en-AU" altLang="en-US" sz="2400" dirty="0">
                <a:solidFill>
                  <a:srgbClr val="000000"/>
                </a:solidFill>
                <a:latin typeface="Century Gothic" pitchFamily="34" charset="0"/>
              </a:rPr>
              <a:t>bonds = interest (coupon) + principal (on maturity)</a:t>
            </a:r>
          </a:p>
          <a:p>
            <a:pPr marL="342900" indent="-342900" eaLnBrk="1" hangingPunct="1">
              <a:lnSpc>
                <a:spcPct val="150000"/>
              </a:lnSpc>
              <a:spcBef>
                <a:spcPct val="0"/>
              </a:spcBef>
              <a:buSzPct val="100000"/>
              <a:buBlip>
                <a:blip r:embed="rId4"/>
              </a:buBlip>
            </a:pPr>
            <a:r>
              <a:rPr lang="en-US" altLang="en-US" sz="2400" dirty="0">
                <a:solidFill>
                  <a:srgbClr val="000000"/>
                </a:solidFill>
                <a:latin typeface="Century Gothic" pitchFamily="34" charset="0"/>
              </a:rPr>
              <a:t>n</a:t>
            </a:r>
            <a:r>
              <a:rPr lang="en-AU" altLang="en-US" sz="2400" dirty="0" err="1">
                <a:solidFill>
                  <a:srgbClr val="000000"/>
                </a:solidFill>
                <a:latin typeface="Century Gothic" pitchFamily="34" charset="0"/>
              </a:rPr>
              <a:t>egative</a:t>
            </a:r>
            <a:r>
              <a:rPr lang="en-AU" altLang="en-US" sz="2400" dirty="0">
                <a:solidFill>
                  <a:srgbClr val="000000"/>
                </a:solidFill>
                <a:latin typeface="Century Gothic" pitchFamily="34" charset="0"/>
              </a:rPr>
              <a:t> rates?</a:t>
            </a: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744" t="19974" r="9620" b="19671"/>
          <a:stretch/>
        </p:blipFill>
        <p:spPr bwMode="auto">
          <a:xfrm>
            <a:off x="321369" y="2267844"/>
            <a:ext cx="8506256" cy="41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348F751D-4D6F-4B44-9562-7A5A634AA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978933"/>
            <a:ext cx="4829095" cy="474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120412973"/>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26"/>
                                        </p:tgtEl>
                                      </p:cBhvr>
                                    </p:animEffect>
                                    <p:set>
                                      <p:cBhvr>
                                        <p:cTn id="17" dur="1" fill="hold">
                                          <p:stCondLst>
                                            <p:cond delay="499"/>
                                          </p:stCondLst>
                                        </p:cTn>
                                        <p:tgtEl>
                                          <p:spTgt spid="1026"/>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enter </a:t>
            </a:r>
            <a:r>
              <a:rPr lang="en-US" altLang="en-US" sz="4000" dirty="0" err="1">
                <a:solidFill>
                  <a:prstClr val="black"/>
                </a:solidFill>
                <a:latin typeface="Century Gothic" pitchFamily="34" charset="0"/>
              </a:rPr>
              <a:t>Bitcoin</a:t>
            </a:r>
            <a:endParaRPr lang="en-US" altLang="en-US" sz="4000" dirty="0">
              <a:solidFill>
                <a:prstClr val="black"/>
              </a:solidFill>
              <a:latin typeface="Century Gothic" pitchFamily="34" charset="0"/>
            </a:endParaRP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7</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15875" y="1719620"/>
            <a:ext cx="91440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4"/>
              </a:buBlip>
            </a:pPr>
            <a:r>
              <a:rPr lang="en-US" sz="2400" i="1" dirty="0"/>
              <a:t>“The root problem with conventional currency is all the trust that's required to make it work. The central bank must be trusted not to debase the currency, but the history of fiat currencies is full of breaches of that trust. Banks must be trusted to hold our money and transfer it electronically, but they lend it out in waves of credit bubbles with barely a fraction in reserve. We have to trust them with our privacy, trust them not to let identity thieves drain our accounts.”</a:t>
            </a:r>
          </a:p>
          <a:p>
            <a:pPr eaLnBrk="1" hangingPunct="1">
              <a:lnSpc>
                <a:spcPct val="150000"/>
              </a:lnSpc>
              <a:spcBef>
                <a:spcPct val="0"/>
              </a:spcBef>
              <a:buSzPct val="100000"/>
              <a:buNone/>
            </a:pPr>
            <a:r>
              <a:rPr lang="en-US" sz="2400" dirty="0"/>
              <a:t>							</a:t>
            </a:r>
            <a:r>
              <a:rPr lang="en-US" sz="2000" dirty="0"/>
              <a:t>– Satoshi </a:t>
            </a:r>
            <a:r>
              <a:rPr lang="en-US" sz="2000" dirty="0" err="1"/>
              <a:t>Nakamoto</a:t>
            </a:r>
            <a:endParaRPr lang="en-US" sz="1600" dirty="0"/>
          </a:p>
        </p:txBody>
      </p:sp>
      <p:sp>
        <p:nvSpPr>
          <p:cNvPr id="7" name="Text Box 3"/>
          <p:cNvSpPr txBox="1">
            <a:spLocks noChangeArrowheads="1"/>
          </p:cNvSpPr>
          <p:nvPr/>
        </p:nvSpPr>
        <p:spPr bwMode="auto">
          <a:xfrm>
            <a:off x="-15875" y="931248"/>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4"/>
              </a:buBlip>
            </a:pPr>
            <a:r>
              <a:rPr lang="en-AU" altLang="en-US" sz="2400" dirty="0">
                <a:solidFill>
                  <a:srgbClr val="000000"/>
                </a:solidFill>
                <a:latin typeface="Century Gothic" pitchFamily="34" charset="0"/>
              </a:rPr>
              <a:t>everything is crazy…</a:t>
            </a:r>
          </a:p>
        </p:txBody>
      </p:sp>
    </p:spTree>
    <p:custDataLst>
      <p:tags r:id="rId1"/>
    </p:custDataLst>
    <p:extLst>
      <p:ext uri="{BB962C8B-B14F-4D97-AF65-F5344CB8AC3E}">
        <p14:creationId xmlns:p14="http://schemas.microsoft.com/office/powerpoint/2010/main" val="3422652706"/>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a:t>
            </a:r>
            <a:r>
              <a:rPr lang="en-US" altLang="en-US" sz="4000" dirty="0" smtClean="0">
                <a:solidFill>
                  <a:prstClr val="black"/>
                </a:solidFill>
                <a:latin typeface="Century Gothic" pitchFamily="34" charset="0"/>
              </a:rPr>
              <a:t>he Austrian school</a:t>
            </a:r>
            <a:endParaRPr lang="en-US" altLang="en-US" sz="4000" dirty="0">
              <a:solidFill>
                <a:prstClr val="black"/>
              </a:solidFill>
              <a:latin typeface="Century Gothic" pitchFamily="34" charset="0"/>
            </a:endParaRP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7</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Quote of the Day: Hayek on Money | Learn Liberty"/>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4"/>
          <a:srcRect b="12245"/>
          <a:stretch/>
        </p:blipFill>
        <p:spPr>
          <a:xfrm>
            <a:off x="359569" y="1447800"/>
            <a:ext cx="7882467" cy="3276600"/>
          </a:xfrm>
          <a:prstGeom prst="rect">
            <a:avLst/>
          </a:prstGeom>
        </p:spPr>
      </p:pic>
      <p:pic>
        <p:nvPicPr>
          <p:cNvPr id="2052" name="Picture 4" descr="Stephen Cole ar Twitter: &quot;Bitcoin: a sly, roundabout way  https://t.co/ihmqfwagBF&quot; /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1447800"/>
            <a:ext cx="8418284" cy="4419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4093564"/>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enter </a:t>
            </a:r>
            <a:r>
              <a:rPr lang="en-US" altLang="en-US" sz="4000" dirty="0" err="1">
                <a:solidFill>
                  <a:prstClr val="black"/>
                </a:solidFill>
                <a:latin typeface="Century Gothic" pitchFamily="34" charset="0"/>
              </a:rPr>
              <a:t>Bitcoin</a:t>
            </a:r>
            <a:endParaRPr lang="en-US" altLang="en-US" sz="4000" dirty="0">
              <a:solidFill>
                <a:prstClr val="black"/>
              </a:solidFill>
              <a:latin typeface="Century Gothic" pitchFamily="34" charset="0"/>
            </a:endParaRP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8</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55600" y="1333500"/>
            <a:ext cx="8420100" cy="4178300"/>
          </a:xfrm>
          <a:prstGeom prst="rect">
            <a:avLst/>
          </a:prstGeom>
        </p:spPr>
      </p:pic>
    </p:spTree>
    <p:custDataLst>
      <p:tags r:id="rId1"/>
    </p:custDataLst>
    <p:extLst>
      <p:ext uri="{BB962C8B-B14F-4D97-AF65-F5344CB8AC3E}">
        <p14:creationId xmlns:p14="http://schemas.microsoft.com/office/powerpoint/2010/main" val="2511773714"/>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933" t="16303" r="12500" b="16835"/>
          <a:stretch/>
        </p:blipFill>
        <p:spPr bwMode="auto">
          <a:xfrm>
            <a:off x="77265" y="1828800"/>
            <a:ext cx="899053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timothy-geithner-has-money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95450"/>
            <a:ext cx="6781800" cy="5086350"/>
          </a:xfrm>
          <a:prstGeom prst="rect">
            <a:avLst/>
          </a:prstGeom>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291" r="2170" b="39197"/>
          <a:stretch/>
        </p:blipFill>
        <p:spPr bwMode="auto">
          <a:xfrm>
            <a:off x="19049" y="1981200"/>
            <a:ext cx="9128125" cy="277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the struggle</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9</a:t>
            </a:r>
          </a:p>
        </p:txBody>
      </p:sp>
      <p:pic>
        <p:nvPicPr>
          <p:cNvPr id="34" name="Picture 33"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15875" y="931248"/>
            <a:ext cx="9144000" cy="48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7"/>
              </a:buBlip>
            </a:pPr>
            <a:r>
              <a:rPr lang="en-US" sz="2400" dirty="0"/>
              <a:t>the rationality of </a:t>
            </a:r>
            <a:r>
              <a:rPr lang="en-US" sz="2400" dirty="0" err="1"/>
              <a:t>Bitcoin</a:t>
            </a:r>
            <a:endParaRPr lang="en-US" sz="1600" dirty="0"/>
          </a:p>
        </p:txBody>
      </p:sp>
      <p:pic>
        <p:nvPicPr>
          <p:cNvPr id="2051" name="Picture 3" descr="D:\Cloud\Current Work\Bitcoin Talk\24174379_10155615175502798_8284414790292063170_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0" y="1600199"/>
            <a:ext cx="9144000" cy="41002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t="22202" b="34456"/>
          <a:stretch/>
        </p:blipFill>
        <p:spPr bwMode="auto">
          <a:xfrm>
            <a:off x="0" y="3085617"/>
            <a:ext cx="9144000" cy="247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845" t="18000" r="30127" b="22911"/>
          <a:stretch/>
        </p:blipFill>
        <p:spPr bwMode="auto">
          <a:xfrm>
            <a:off x="0" y="1596340"/>
            <a:ext cx="9122684" cy="488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11">
            <a:extLst>
              <a:ext uri="{28A0092B-C50C-407E-A947-70E740481C1C}">
                <a14:useLocalDpi xmlns:a14="http://schemas.microsoft.com/office/drawing/2010/main" val="0"/>
              </a:ext>
            </a:extLst>
          </a:blip>
          <a:srcRect l="10634" t="34962" r="33797" b="23114"/>
          <a:stretch/>
        </p:blipFill>
        <p:spPr bwMode="auto">
          <a:xfrm>
            <a:off x="79193" y="1695450"/>
            <a:ext cx="9009363"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17148" t="17119" r="38813" b="5556"/>
          <a:stretch/>
        </p:blipFill>
        <p:spPr bwMode="auto">
          <a:xfrm>
            <a:off x="210275" y="812338"/>
            <a:ext cx="7565231" cy="60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148004891"/>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1"/>
                                        </p:tgtEl>
                                      </p:cBhvr>
                                    </p:animEffect>
                                    <p:set>
                                      <p:cBhvr>
                                        <p:cTn id="12" dur="1" fill="hold">
                                          <p:stCondLst>
                                            <p:cond delay="499"/>
                                          </p:stCondLst>
                                        </p:cTn>
                                        <p:tgtEl>
                                          <p:spTgt spid="205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050"/>
                                        </p:tgtEl>
                                      </p:cBhvr>
                                    </p:animEffect>
                                    <p:set>
                                      <p:cBhvr>
                                        <p:cTn id="30" dur="1" fill="hold">
                                          <p:stCondLst>
                                            <p:cond delay="499"/>
                                          </p:stCondLst>
                                        </p:cTn>
                                        <p:tgtEl>
                                          <p:spTgt spid="2050"/>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027"/>
                                        </p:tgtEl>
                                        <p:attrNameLst>
                                          <p:attrName>style.visibility</p:attrName>
                                        </p:attrNameLst>
                                      </p:cBhvr>
                                      <p:to>
                                        <p:strVal val="visible"/>
                                      </p:to>
                                    </p:set>
                                    <p:animEffect transition="in" filter="fade">
                                      <p:cBhvr>
                                        <p:cTn id="43" dur="500"/>
                                        <p:tgtEl>
                                          <p:spTgt spid="10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027"/>
                                        </p:tgtEl>
                                      </p:cBhvr>
                                    </p:animEffect>
                                    <p:set>
                                      <p:cBhvr>
                                        <p:cTn id="48" dur="1" fill="hold">
                                          <p:stCondLst>
                                            <p:cond delay="499"/>
                                          </p:stCondLst>
                                        </p:cTn>
                                        <p:tgtEl>
                                          <p:spTgt spid="1027"/>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fade">
                                      <p:cBhvr>
                                        <p:cTn id="52" dur="500"/>
                                        <p:tgtEl>
                                          <p:spTgt spid="30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075"/>
                                        </p:tgtEl>
                                      </p:cBhvr>
                                    </p:animEffect>
                                    <p:set>
                                      <p:cBhvr>
                                        <p:cTn id="57" dur="1" fill="hold">
                                          <p:stCondLst>
                                            <p:cond delay="499"/>
                                          </p:stCondLst>
                                        </p:cTn>
                                        <p:tgtEl>
                                          <p:spTgt spid="3075"/>
                                        </p:tgtEl>
                                        <p:attrNameLst>
                                          <p:attrName>style.visibility</p:attrName>
                                        </p:attrNameLst>
                                      </p:cBhvr>
                                      <p:to>
                                        <p:strVal val="hidden"/>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the future?</a:t>
            </a:r>
          </a:p>
        </p:txBody>
      </p:sp>
      <p:sp>
        <p:nvSpPr>
          <p:cNvPr id="10" name="Text Box 6"/>
          <p:cNvSpPr txBox="1">
            <a:spLocks noChangeArrowheads="1"/>
          </p:cNvSpPr>
          <p:nvPr/>
        </p:nvSpPr>
        <p:spPr bwMode="auto">
          <a:xfrm>
            <a:off x="8610600" y="0"/>
            <a:ext cx="5175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10</a:t>
            </a:r>
          </a:p>
        </p:txBody>
      </p:sp>
      <p:pic>
        <p:nvPicPr>
          <p:cNvPr id="34" name="Picture 33" descr="https://bitcoin.org/img/icons/open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15875" y="931248"/>
            <a:ext cx="9144000" cy="48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5"/>
              </a:buBlip>
            </a:pPr>
            <a:r>
              <a:rPr lang="en-US" sz="2400" dirty="0"/>
              <a:t>anything can happen!</a:t>
            </a:r>
            <a:endParaRPr lang="en-US" sz="1600" dirty="0"/>
          </a:p>
        </p:txBody>
      </p:sp>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5823" t="16734" r="41139" b="11367"/>
          <a:stretch/>
        </p:blipFill>
        <p:spPr bwMode="auto">
          <a:xfrm>
            <a:off x="0" y="1594412"/>
            <a:ext cx="5040775" cy="526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12744" t="18955" r="39817" b="11367"/>
          <a:stretch/>
        </p:blipFill>
        <p:spPr bwMode="auto">
          <a:xfrm>
            <a:off x="3429001" y="1174006"/>
            <a:ext cx="5610828" cy="515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l="6456" t="13089" r="36835" b="5291"/>
          <a:stretch/>
        </p:blipFill>
        <p:spPr bwMode="auto">
          <a:xfrm>
            <a:off x="1335217" y="1546805"/>
            <a:ext cx="5903783" cy="5310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8" descr="https://www.extremetech.com/wp-content/uploads/2017/12/bitcoin-mining-vs-world-640x34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https://www.extremetech.com/wp-content/uploads/2017/12/bitcoin-mining-vs-world-640x34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00200"/>
            <a:ext cx="9144000" cy="488632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p:cNvPicPr>
            <a:picLocks noChangeAspect="1" noChangeArrowheads="1"/>
          </p:cNvPicPr>
          <p:nvPr/>
        </p:nvPicPr>
        <p:blipFill rotWithShape="1">
          <a:blip r:embed="rId10">
            <a:extLst>
              <a:ext uri="{28A0092B-C50C-407E-A947-70E740481C1C}">
                <a14:useLocalDpi xmlns:a14="http://schemas.microsoft.com/office/drawing/2010/main" val="0"/>
              </a:ext>
            </a:extLst>
          </a:blip>
          <a:srcRect t="11856" r="24360" b="5834"/>
          <a:stretch/>
        </p:blipFill>
        <p:spPr bwMode="auto">
          <a:xfrm>
            <a:off x="1467374" y="1626932"/>
            <a:ext cx="7540625" cy="512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11"/>
          <a:stretch>
            <a:fillRect/>
          </a:stretch>
        </p:blipFill>
        <p:spPr>
          <a:xfrm>
            <a:off x="-85725" y="690562"/>
            <a:ext cx="9315450" cy="5476875"/>
          </a:xfrm>
          <a:prstGeom prst="rect">
            <a:avLst/>
          </a:prstGeom>
        </p:spPr>
      </p:pic>
      <p:pic>
        <p:nvPicPr>
          <p:cNvPr id="3" name="Picture 2"/>
          <p:cNvPicPr>
            <a:picLocks noChangeAspect="1"/>
          </p:cNvPicPr>
          <p:nvPr/>
        </p:nvPicPr>
        <p:blipFill>
          <a:blip r:embed="rId12"/>
          <a:stretch>
            <a:fillRect/>
          </a:stretch>
        </p:blipFill>
        <p:spPr>
          <a:xfrm>
            <a:off x="1146175" y="1409699"/>
            <a:ext cx="6648450" cy="5267325"/>
          </a:xfrm>
          <a:prstGeom prst="rect">
            <a:avLst/>
          </a:prstGeom>
        </p:spPr>
      </p:pic>
    </p:spTree>
    <p:custDataLst>
      <p:tags r:id="rId1"/>
    </p:custDataLst>
    <p:extLst>
      <p:ext uri="{BB962C8B-B14F-4D97-AF65-F5344CB8AC3E}">
        <p14:creationId xmlns:p14="http://schemas.microsoft.com/office/powerpoint/2010/main" val="3062629966"/>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77"/>
                                        </p:tgtEl>
                                        <p:attrNameLst>
                                          <p:attrName>style.visibility</p:attrName>
                                        </p:attrNameLst>
                                      </p:cBhvr>
                                      <p:to>
                                        <p:strVal val="visible"/>
                                      </p:to>
                                    </p:set>
                                    <p:animEffect transition="in" filter="fade">
                                      <p:cBhvr>
                                        <p:cTn id="16" dur="500"/>
                                        <p:tgtEl>
                                          <p:spTgt spid="30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077"/>
                                        </p:tgtEl>
                                      </p:cBhvr>
                                    </p:animEffect>
                                    <p:set>
                                      <p:cBhvr>
                                        <p:cTn id="21" dur="1" fill="hold">
                                          <p:stCondLst>
                                            <p:cond delay="499"/>
                                          </p:stCondLst>
                                        </p:cTn>
                                        <p:tgtEl>
                                          <p:spTgt spid="307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078"/>
                                        </p:tgtEl>
                                      </p:cBhvr>
                                    </p:animEffect>
                                    <p:set>
                                      <p:cBhvr>
                                        <p:cTn id="30" dur="1" fill="hold">
                                          <p:stCondLst>
                                            <p:cond delay="499"/>
                                          </p:stCondLst>
                                        </p:cTn>
                                        <p:tgtEl>
                                          <p:spTgt spid="307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82"/>
                                        </p:tgtEl>
                                        <p:attrNameLst>
                                          <p:attrName>style.visibility</p:attrName>
                                        </p:attrNameLst>
                                      </p:cBhvr>
                                      <p:to>
                                        <p:strVal val="visible"/>
                                      </p:to>
                                    </p:set>
                                    <p:animEffect transition="in" filter="fade">
                                      <p:cBhvr>
                                        <p:cTn id="34" dur="500"/>
                                        <p:tgtEl>
                                          <p:spTgt spid="308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83"/>
                                        </p:tgtEl>
                                        <p:attrNameLst>
                                          <p:attrName>style.visibility</p:attrName>
                                        </p:attrNameLst>
                                      </p:cBhvr>
                                      <p:to>
                                        <p:strVal val="visible"/>
                                      </p:to>
                                    </p:set>
                                    <p:animEffect transition="in" filter="fade">
                                      <p:cBhvr>
                                        <p:cTn id="39" dur="500"/>
                                        <p:tgtEl>
                                          <p:spTgt spid="308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3083"/>
                                        </p:tgtEl>
                                      </p:cBhvr>
                                    </p:animEffect>
                                    <p:set>
                                      <p:cBhvr>
                                        <p:cTn id="44" dur="1" fill="hold">
                                          <p:stCondLst>
                                            <p:cond delay="499"/>
                                          </p:stCondLst>
                                        </p:cTn>
                                        <p:tgtEl>
                                          <p:spTgt spid="308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the future?</a:t>
            </a:r>
          </a:p>
        </p:txBody>
      </p:sp>
      <p:sp>
        <p:nvSpPr>
          <p:cNvPr id="10" name="Text Box 6"/>
          <p:cNvSpPr txBox="1">
            <a:spLocks noChangeArrowheads="1"/>
          </p:cNvSpPr>
          <p:nvPr/>
        </p:nvSpPr>
        <p:spPr bwMode="auto">
          <a:xfrm>
            <a:off x="8610600" y="0"/>
            <a:ext cx="5175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11</a:t>
            </a:r>
          </a:p>
        </p:txBody>
      </p:sp>
      <p:pic>
        <p:nvPicPr>
          <p:cNvPr id="34" name="Picture 33" descr="https://bitcoin.org/img/icons/open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p:cNvSpPr txBox="1">
            <a:spLocks noChangeArrowheads="1"/>
          </p:cNvSpPr>
          <p:nvPr/>
        </p:nvSpPr>
        <p:spPr bwMode="auto">
          <a:xfrm>
            <a:off x="-15875" y="931248"/>
            <a:ext cx="9144000" cy="48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5"/>
              </a:buBlip>
            </a:pPr>
            <a:r>
              <a:rPr lang="en-US" sz="2400" dirty="0"/>
              <a:t>don’t be these folks!</a:t>
            </a:r>
            <a:endParaRPr lang="en-US" sz="1600" dirty="0"/>
          </a:p>
        </p:txBody>
      </p:sp>
      <p:sp>
        <p:nvSpPr>
          <p:cNvPr id="2" name="AutoShape 8" descr="https://www.extremetech.com/wp-content/uploads/2017/12/bitcoin-mining-vs-world-640x34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8038" t="18946" r="9572" b="33864"/>
          <a:stretch/>
        </p:blipFill>
        <p:spPr bwMode="auto">
          <a:xfrm>
            <a:off x="1" y="1837690"/>
            <a:ext cx="9128124" cy="326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45782928"/>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economics</a:t>
            </a:r>
          </a:p>
        </p:txBody>
      </p:sp>
      <p:pic>
        <p:nvPicPr>
          <p:cNvPr id="11" name="Picture 10"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itcoin dilbert"/>
          <p:cNvPicPr>
            <a:picLocks noChangeAspect="1" noChangeArrowheads="1"/>
          </p:cNvPicPr>
          <p:nvPr/>
        </p:nvPicPr>
        <p:blipFill rotWithShape="1">
          <a:blip r:embed="rId4">
            <a:extLst>
              <a:ext uri="{28A0092B-C50C-407E-A947-70E740481C1C}">
                <a14:useLocalDpi xmlns:a14="http://schemas.microsoft.com/office/drawing/2010/main" val="0"/>
              </a:ext>
            </a:extLst>
          </a:blip>
          <a:srcRect r="67662"/>
          <a:stretch/>
        </p:blipFill>
        <p:spPr bwMode="auto">
          <a:xfrm>
            <a:off x="719138" y="914400"/>
            <a:ext cx="5861090" cy="56388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Image result for bitcoin dilbert"/>
          <p:cNvPicPr>
            <a:picLocks noChangeAspect="1" noChangeArrowheads="1"/>
          </p:cNvPicPr>
          <p:nvPr/>
        </p:nvPicPr>
        <p:blipFill rotWithShape="1">
          <a:blip r:embed="rId4">
            <a:extLst>
              <a:ext uri="{28A0092B-C50C-407E-A947-70E740481C1C}">
                <a14:useLocalDpi xmlns:a14="http://schemas.microsoft.com/office/drawing/2010/main" val="0"/>
              </a:ext>
            </a:extLst>
          </a:blip>
          <a:srcRect l="34017" r="33861"/>
          <a:stretch/>
        </p:blipFill>
        <p:spPr bwMode="auto">
          <a:xfrm>
            <a:off x="3124200" y="914400"/>
            <a:ext cx="5822067" cy="56388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79292545"/>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n on Sketch By Maryam Farooq"/>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7371" t="4188" r="5962" b="9145"/>
          <a:stretch/>
        </p:blipFill>
        <p:spPr bwMode="auto">
          <a:xfrm>
            <a:off x="7193607" y="4439853"/>
            <a:ext cx="1934518" cy="2418147"/>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0" y="838200"/>
            <a:ext cx="9144000"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6"/>
              </a:buBlip>
            </a:pPr>
            <a:r>
              <a:rPr lang="en-AU" altLang="en-US" sz="2400" b="1" dirty="0" smtClean="0">
                <a:solidFill>
                  <a:srgbClr val="000000"/>
                </a:solidFill>
                <a:latin typeface="Century Gothic" pitchFamily="34" charset="0"/>
              </a:rPr>
              <a:t>Aristotle</a:t>
            </a:r>
            <a:r>
              <a:rPr lang="en-AU" altLang="en-US" sz="2400" dirty="0" smtClean="0">
                <a:solidFill>
                  <a:srgbClr val="000000"/>
                </a:solidFill>
                <a:latin typeface="Century Gothic" pitchFamily="34" charset="0"/>
              </a:rPr>
              <a:t>: the unnatural “breeding of money”</a:t>
            </a:r>
          </a:p>
          <a:p>
            <a:pPr eaLnBrk="1" hangingPunct="1">
              <a:lnSpc>
                <a:spcPct val="150000"/>
              </a:lnSpc>
              <a:spcBef>
                <a:spcPct val="0"/>
              </a:spcBef>
              <a:buSzPct val="100000"/>
              <a:buNone/>
            </a:pPr>
            <a:endParaRPr lang="en-AU" altLang="en-US" sz="2400" dirty="0">
              <a:solidFill>
                <a:srgbClr val="000000"/>
              </a:solidFill>
              <a:latin typeface="Century Gothic" pitchFamily="34" charset="0"/>
            </a:endParaRPr>
          </a:p>
          <a:p>
            <a:pPr marL="342900" indent="-342900" eaLnBrk="1" hangingPunct="1">
              <a:lnSpc>
                <a:spcPct val="150000"/>
              </a:lnSpc>
              <a:spcBef>
                <a:spcPct val="0"/>
              </a:spcBef>
              <a:buSzPct val="100000"/>
              <a:buBlip>
                <a:blip r:embed="rId6"/>
              </a:buBlip>
            </a:pPr>
            <a:r>
              <a:rPr lang="en-AU" altLang="en-US" sz="2400" b="1" dirty="0" smtClean="0">
                <a:solidFill>
                  <a:srgbClr val="000000"/>
                </a:solidFill>
                <a:latin typeface="Century Gothic" pitchFamily="34" charset="0"/>
              </a:rPr>
              <a:t>Dante</a:t>
            </a:r>
            <a:r>
              <a:rPr lang="en-AU" altLang="en-US" sz="2400" dirty="0" smtClean="0">
                <a:solidFill>
                  <a:srgbClr val="000000"/>
                </a:solidFill>
                <a:latin typeface="Century Gothic" pitchFamily="34" charset="0"/>
              </a:rPr>
              <a:t>: murderers vs. bankers</a:t>
            </a:r>
            <a:r>
              <a:rPr lang="en-AU" altLang="en-US" sz="2400" dirty="0">
                <a:solidFill>
                  <a:srgbClr val="000000"/>
                </a:solidFill>
                <a:latin typeface="Century Gothic" pitchFamily="34" charset="0"/>
              </a:rPr>
              <a:t/>
            </a:r>
            <a:br>
              <a:rPr lang="en-AU" altLang="en-US" sz="2400" dirty="0">
                <a:solidFill>
                  <a:srgbClr val="000000"/>
                </a:solidFill>
                <a:latin typeface="Century Gothic" pitchFamily="34" charset="0"/>
              </a:rPr>
            </a:br>
            <a:endParaRPr lang="en-AU" altLang="en-US" sz="2400" dirty="0">
              <a:solidFill>
                <a:srgbClr val="000000"/>
              </a:solidFill>
              <a:latin typeface="Century Gothic" pitchFamily="34" charset="0"/>
            </a:endParaRPr>
          </a:p>
          <a:p>
            <a:pPr marL="342900" indent="-342900" eaLnBrk="1" hangingPunct="1">
              <a:lnSpc>
                <a:spcPct val="150000"/>
              </a:lnSpc>
              <a:spcBef>
                <a:spcPct val="0"/>
              </a:spcBef>
              <a:buSzPct val="100000"/>
              <a:buBlip>
                <a:blip r:embed="rId6"/>
              </a:buBlip>
            </a:pPr>
            <a:r>
              <a:rPr lang="en-AU" altLang="en-US" sz="2400" b="1" dirty="0" smtClean="0">
                <a:solidFill>
                  <a:srgbClr val="000000"/>
                </a:solidFill>
                <a:latin typeface="Century Gothic" pitchFamily="34" charset="0"/>
              </a:rPr>
              <a:t>Jefferson</a:t>
            </a:r>
            <a:r>
              <a:rPr lang="en-AU" altLang="en-US" sz="2400" dirty="0" smtClean="0">
                <a:solidFill>
                  <a:srgbClr val="000000"/>
                </a:solidFill>
                <a:latin typeface="Century Gothic" pitchFamily="34" charset="0"/>
              </a:rPr>
              <a:t>: worse than “standing armies”</a:t>
            </a:r>
            <a:r>
              <a:rPr lang="en-AU" altLang="en-US" sz="2400" dirty="0">
                <a:solidFill>
                  <a:srgbClr val="000000"/>
                </a:solidFill>
                <a:latin typeface="Century Gothic" pitchFamily="34" charset="0"/>
              </a:rPr>
              <a:t/>
            </a:r>
            <a:br>
              <a:rPr lang="en-AU" altLang="en-US" sz="2400" dirty="0">
                <a:solidFill>
                  <a:srgbClr val="000000"/>
                </a:solidFill>
                <a:latin typeface="Century Gothic" pitchFamily="34" charset="0"/>
              </a:rPr>
            </a:br>
            <a:endParaRPr lang="en-AU" altLang="en-US" sz="2400" dirty="0">
              <a:solidFill>
                <a:srgbClr val="000000"/>
              </a:solidFill>
              <a:latin typeface="Century Gothic" pitchFamily="34" charset="0"/>
            </a:endParaRPr>
          </a:p>
          <a:p>
            <a:pPr marL="342900" indent="-342900" eaLnBrk="1" hangingPunct="1">
              <a:lnSpc>
                <a:spcPct val="150000"/>
              </a:lnSpc>
              <a:spcBef>
                <a:spcPct val="0"/>
              </a:spcBef>
              <a:buSzPct val="100000"/>
              <a:buBlip>
                <a:blip r:embed="rId6"/>
              </a:buBlip>
            </a:pPr>
            <a:r>
              <a:rPr lang="en-AU" altLang="en-US" sz="2400" b="1" dirty="0" smtClean="0">
                <a:solidFill>
                  <a:srgbClr val="000000"/>
                </a:solidFill>
                <a:latin typeface="Century Gothic" pitchFamily="34" charset="0"/>
              </a:rPr>
              <a:t>Marx</a:t>
            </a:r>
            <a:r>
              <a:rPr lang="en-AU" altLang="en-US" sz="2400" dirty="0" smtClean="0">
                <a:solidFill>
                  <a:srgbClr val="000000"/>
                </a:solidFill>
                <a:latin typeface="Century Gothic" pitchFamily="34" charset="0"/>
              </a:rPr>
              <a:t>: exceeding “limits”, “one of the most effective</a:t>
            </a:r>
          </a:p>
          <a:p>
            <a:pPr eaLnBrk="1" hangingPunct="1">
              <a:lnSpc>
                <a:spcPct val="150000"/>
              </a:lnSpc>
              <a:spcBef>
                <a:spcPct val="0"/>
              </a:spcBef>
              <a:buSzPct val="100000"/>
              <a:buNone/>
            </a:pPr>
            <a:r>
              <a:rPr lang="en-AU" altLang="en-US" sz="2400" dirty="0" smtClean="0">
                <a:solidFill>
                  <a:srgbClr val="000000"/>
                </a:solidFill>
                <a:latin typeface="Century Gothic" pitchFamily="34" charset="0"/>
              </a:rPr>
              <a:t>vehicles of crisis and swindle”</a:t>
            </a:r>
          </a:p>
          <a:p>
            <a:pPr eaLnBrk="1" hangingPunct="1">
              <a:lnSpc>
                <a:spcPct val="150000"/>
              </a:lnSpc>
              <a:spcBef>
                <a:spcPct val="0"/>
              </a:spcBef>
              <a:buSzPct val="100000"/>
              <a:buNone/>
            </a:pPr>
            <a:r>
              <a:rPr lang="en-AU" altLang="en-US" sz="2400" dirty="0" smtClean="0">
                <a:solidFill>
                  <a:srgbClr val="000000"/>
                </a:solidFill>
                <a:latin typeface="Century Gothic" pitchFamily="34" charset="0"/>
              </a:rPr>
              <a:t/>
            </a:r>
            <a:br>
              <a:rPr lang="en-AU" altLang="en-US" sz="2400" dirty="0" smtClean="0">
                <a:solidFill>
                  <a:srgbClr val="000000"/>
                </a:solidFill>
                <a:latin typeface="Century Gothic" pitchFamily="34" charset="0"/>
              </a:rPr>
            </a:br>
            <a:endParaRPr lang="en-AU" altLang="en-US" sz="2400" dirty="0" smtClean="0">
              <a:solidFill>
                <a:srgbClr val="000000"/>
              </a:solidFill>
              <a:latin typeface="Century Gothic" pitchFamily="34" charset="0"/>
            </a:endParaRPr>
          </a:p>
          <a:p>
            <a:pPr marL="342900" indent="-342900" eaLnBrk="1" hangingPunct="1">
              <a:lnSpc>
                <a:spcPct val="150000"/>
              </a:lnSpc>
              <a:spcBef>
                <a:spcPct val="0"/>
              </a:spcBef>
              <a:buSzPct val="100000"/>
              <a:buBlip>
                <a:blip r:embed="rId6"/>
              </a:buBlip>
            </a:pPr>
            <a:r>
              <a:rPr lang="en-AU" altLang="en-US" sz="2400" b="1" dirty="0" smtClean="0">
                <a:solidFill>
                  <a:srgbClr val="000000"/>
                </a:solidFill>
                <a:latin typeface="Century Gothic" pitchFamily="34" charset="0"/>
              </a:rPr>
              <a:t>Jinnah</a:t>
            </a:r>
            <a:r>
              <a:rPr lang="en-AU" altLang="en-US" sz="2400" dirty="0" smtClean="0">
                <a:solidFill>
                  <a:srgbClr val="000000"/>
                </a:solidFill>
                <a:latin typeface="Century Gothic" pitchFamily="34" charset="0"/>
              </a:rPr>
              <a:t>: “insoluble problems”, “world wars”</a:t>
            </a:r>
            <a:endParaRPr lang="en-AU" altLang="en-US" sz="2400" dirty="0">
              <a:solidFill>
                <a:srgbClr val="000000"/>
              </a:solidFill>
              <a:latin typeface="Century Gothic" pitchFamily="34" charset="0"/>
            </a:endParaRPr>
          </a:p>
        </p:txBody>
      </p:sp>
      <p:pic>
        <p:nvPicPr>
          <p:cNvPr id="1026" name="Picture 2" descr="Karl Marx Vector Sketch Portrait Isolated Editorial Stock Photo -  Illustration of german, vector: 18844582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964" t="9051" r="10792" b="15008"/>
          <a:stretch/>
        </p:blipFill>
        <p:spPr bwMode="auto">
          <a:xfrm>
            <a:off x="4223964" y="4572000"/>
            <a:ext cx="1849176" cy="188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smtClean="0">
                <a:solidFill>
                  <a:prstClr val="black"/>
                </a:solidFill>
                <a:latin typeface="Century Gothic" pitchFamily="34" charset="0"/>
              </a:rPr>
              <a:t>The Anti-bankers</a:t>
            </a:r>
            <a:endParaRPr lang="en-US" altLang="en-US" sz="4000" dirty="0">
              <a:solidFill>
                <a:prstClr val="black"/>
              </a:solidFill>
              <a:latin typeface="Century Gothic" pitchFamily="34" charset="0"/>
            </a:endParaRPr>
          </a:p>
        </p:txBody>
      </p:sp>
      <p:pic>
        <p:nvPicPr>
          <p:cNvPr id="11" name="Picture 10" descr="https://bitcoin.org/img/icons/opengraph.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9"/>
          <a:srcRect b="8864"/>
          <a:stretch/>
        </p:blipFill>
        <p:spPr>
          <a:xfrm>
            <a:off x="6928734" y="477054"/>
            <a:ext cx="1681866" cy="1722604"/>
          </a:xfrm>
          <a:prstGeom prst="rect">
            <a:avLst/>
          </a:prstGeom>
        </p:spPr>
      </p:pic>
      <p:pic>
        <p:nvPicPr>
          <p:cNvPr id="4" name="Picture 3"/>
          <p:cNvPicPr>
            <a:picLocks noChangeAspect="1"/>
          </p:cNvPicPr>
          <p:nvPr/>
        </p:nvPicPr>
        <p:blipFill rotWithShape="1">
          <a:blip r:embed="rId10"/>
          <a:srcRect l="18333"/>
          <a:stretch/>
        </p:blipFill>
        <p:spPr>
          <a:xfrm>
            <a:off x="4800600" y="1371600"/>
            <a:ext cx="1369060" cy="1676400"/>
          </a:xfrm>
          <a:prstGeom prst="rect">
            <a:avLst/>
          </a:prstGeom>
        </p:spPr>
      </p:pic>
      <p:pic>
        <p:nvPicPr>
          <p:cNvPr id="5" name="Picture 4"/>
          <p:cNvPicPr>
            <a:picLocks noChangeAspect="1"/>
          </p:cNvPicPr>
          <p:nvPr/>
        </p:nvPicPr>
        <p:blipFill rotWithShape="1">
          <a:blip r:embed="rId11"/>
          <a:srcRect l="6120" t="7792" r="8086" b="15210"/>
          <a:stretch/>
        </p:blipFill>
        <p:spPr>
          <a:xfrm>
            <a:off x="6400800" y="2455634"/>
            <a:ext cx="1386500" cy="1659166"/>
          </a:xfrm>
          <a:prstGeom prst="rect">
            <a:avLst/>
          </a:prstGeom>
        </p:spPr>
      </p:pic>
      <p:sp>
        <p:nvSpPr>
          <p:cNvPr id="12"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0</a:t>
            </a:r>
          </a:p>
        </p:txBody>
      </p:sp>
    </p:spTree>
    <p:custDataLst>
      <p:tags r:id="rId1"/>
    </p:custDataLst>
    <p:extLst>
      <p:ext uri="{BB962C8B-B14F-4D97-AF65-F5344CB8AC3E}">
        <p14:creationId xmlns:p14="http://schemas.microsoft.com/office/powerpoint/2010/main" val="3057551509"/>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duotone>
              <a:schemeClr val="bg2">
                <a:shade val="45000"/>
                <a:satMod val="135000"/>
              </a:schemeClr>
              <a:prstClr val="white"/>
            </a:duotone>
          </a:blip>
          <a:srcRect l="3117" t="11158" r="50899" b="13390"/>
          <a:stretch/>
        </p:blipFill>
        <p:spPr>
          <a:xfrm>
            <a:off x="2983831" y="-12032"/>
            <a:ext cx="6144293" cy="6721298"/>
          </a:xfrm>
          <a:prstGeom prst="rect">
            <a:avLst/>
          </a:prstGeom>
        </p:spPr>
      </p:pic>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The Great Recession</a:t>
            </a:r>
          </a:p>
        </p:txBody>
      </p:sp>
      <p:sp>
        <p:nvSpPr>
          <p:cNvPr id="9" name="Text Box 3"/>
          <p:cNvSpPr txBox="1">
            <a:spLocks noChangeArrowheads="1"/>
          </p:cNvSpPr>
          <p:nvPr/>
        </p:nvSpPr>
        <p:spPr bwMode="auto">
          <a:xfrm>
            <a:off x="0" y="1075015"/>
            <a:ext cx="91440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5"/>
              </a:buBlip>
            </a:pPr>
            <a:r>
              <a:rPr lang="en-AU" altLang="en-US" sz="2400" b="1" dirty="0">
                <a:solidFill>
                  <a:srgbClr val="000000"/>
                </a:solidFill>
                <a:latin typeface="Century Gothic" pitchFamily="34" charset="0"/>
              </a:rPr>
              <a:t>credit default swaps</a:t>
            </a:r>
            <a:br>
              <a:rPr lang="en-AU" altLang="en-US" sz="2400" b="1" dirty="0">
                <a:solidFill>
                  <a:srgbClr val="000000"/>
                </a:solidFill>
                <a:latin typeface="Century Gothic" pitchFamily="34" charset="0"/>
              </a:rPr>
            </a:br>
            <a:endParaRPr lang="en-AU" altLang="en-US" sz="2400" b="1" dirty="0">
              <a:solidFill>
                <a:srgbClr val="000000"/>
              </a:solidFill>
              <a:latin typeface="Century Gothic" pitchFamily="34" charset="0"/>
            </a:endParaRPr>
          </a:p>
          <a:p>
            <a:pPr marL="342900" indent="-342900" eaLnBrk="1" hangingPunct="1">
              <a:lnSpc>
                <a:spcPct val="150000"/>
              </a:lnSpc>
              <a:spcBef>
                <a:spcPct val="0"/>
              </a:spcBef>
              <a:buSzPct val="100000"/>
              <a:buBlip>
                <a:blip r:embed="rId5"/>
              </a:buBlip>
            </a:pPr>
            <a:r>
              <a:rPr lang="en-AU" altLang="en-US" sz="2400" b="1" dirty="0">
                <a:solidFill>
                  <a:srgbClr val="000000"/>
                </a:solidFill>
                <a:latin typeface="Century Gothic" pitchFamily="34" charset="0"/>
              </a:rPr>
              <a:t>sub-prime mortgages (NINJA loans)</a:t>
            </a:r>
            <a:br>
              <a:rPr lang="en-AU" altLang="en-US" sz="2400" b="1" dirty="0">
                <a:solidFill>
                  <a:srgbClr val="000000"/>
                </a:solidFill>
                <a:latin typeface="Century Gothic" pitchFamily="34" charset="0"/>
              </a:rPr>
            </a:br>
            <a:endParaRPr lang="en-AU" altLang="en-US" sz="2400" b="1" dirty="0">
              <a:solidFill>
                <a:srgbClr val="000000"/>
              </a:solidFill>
              <a:latin typeface="Century Gothic" pitchFamily="34" charset="0"/>
            </a:endParaRPr>
          </a:p>
          <a:p>
            <a:pPr marL="342900" indent="-342900" eaLnBrk="1" hangingPunct="1">
              <a:lnSpc>
                <a:spcPct val="150000"/>
              </a:lnSpc>
              <a:spcBef>
                <a:spcPct val="0"/>
              </a:spcBef>
              <a:buSzPct val="100000"/>
              <a:buBlip>
                <a:blip r:embed="rId5"/>
              </a:buBlip>
            </a:pPr>
            <a:r>
              <a:rPr lang="en-AU" altLang="en-US" sz="2400" b="1" dirty="0">
                <a:solidFill>
                  <a:srgbClr val="000000"/>
                </a:solidFill>
                <a:latin typeface="Century Gothic" pitchFamily="34" charset="0"/>
              </a:rPr>
              <a:t>worst global recession since the 1930s (IMF)</a:t>
            </a:r>
            <a:br>
              <a:rPr lang="en-AU" altLang="en-US" sz="2400" b="1" dirty="0">
                <a:solidFill>
                  <a:srgbClr val="000000"/>
                </a:solidFill>
                <a:latin typeface="Century Gothic" pitchFamily="34" charset="0"/>
              </a:rPr>
            </a:br>
            <a:endParaRPr lang="en-AU" altLang="en-US" sz="2400" b="1" dirty="0">
              <a:solidFill>
                <a:srgbClr val="000000"/>
              </a:solidFill>
              <a:latin typeface="Century Gothic" pitchFamily="34" charset="0"/>
            </a:endParaRPr>
          </a:p>
          <a:p>
            <a:pPr marL="342900" indent="-342900" eaLnBrk="1" hangingPunct="1">
              <a:lnSpc>
                <a:spcPct val="150000"/>
              </a:lnSpc>
              <a:spcBef>
                <a:spcPct val="0"/>
              </a:spcBef>
              <a:buSzPct val="100000"/>
              <a:buBlip>
                <a:blip r:embed="rId5"/>
              </a:buBlip>
            </a:pPr>
            <a:r>
              <a:rPr lang="en-AU" altLang="en-US" sz="2400" b="1" dirty="0">
                <a:solidFill>
                  <a:srgbClr val="000000"/>
                </a:solidFill>
                <a:latin typeface="Century Gothic" pitchFamily="34" charset="0"/>
              </a:rPr>
              <a:t>“second Great Depression” – Paul </a:t>
            </a:r>
            <a:r>
              <a:rPr lang="en-AU" altLang="en-US" sz="2400" b="1" dirty="0" err="1">
                <a:solidFill>
                  <a:srgbClr val="000000"/>
                </a:solidFill>
                <a:latin typeface="Century Gothic" pitchFamily="34" charset="0"/>
              </a:rPr>
              <a:t>Krugman</a:t>
            </a:r>
            <a:endParaRPr lang="en-AU" altLang="en-US" sz="2400" b="1" dirty="0">
              <a:solidFill>
                <a:srgbClr val="000000"/>
              </a:solidFill>
              <a:latin typeface="Century Gothic" pitchFamily="34" charset="0"/>
            </a:endParaRPr>
          </a:p>
          <a:p>
            <a:pPr marL="342900" indent="-342900" eaLnBrk="1" hangingPunct="1">
              <a:lnSpc>
                <a:spcPct val="150000"/>
              </a:lnSpc>
              <a:spcBef>
                <a:spcPct val="0"/>
              </a:spcBef>
              <a:buSzPct val="100000"/>
              <a:buBlip>
                <a:blip r:embed="rId5"/>
              </a:buBlip>
            </a:pPr>
            <a:endParaRPr lang="en-AU" altLang="en-US" sz="2400" b="1" dirty="0">
              <a:solidFill>
                <a:srgbClr val="000000"/>
              </a:solidFill>
              <a:latin typeface="Century Gothic" pitchFamily="34" charset="0"/>
            </a:endParaRPr>
          </a:p>
          <a:p>
            <a:pPr marL="342900" indent="-342900" eaLnBrk="1" hangingPunct="1">
              <a:lnSpc>
                <a:spcPct val="150000"/>
              </a:lnSpc>
              <a:spcBef>
                <a:spcPct val="0"/>
              </a:spcBef>
              <a:buSzPct val="100000"/>
              <a:buBlip>
                <a:blip r:embed="rId5"/>
              </a:buBlip>
            </a:pPr>
            <a:r>
              <a:rPr lang="en-AU" altLang="en-US" sz="2400" b="1" dirty="0">
                <a:solidFill>
                  <a:srgbClr val="000000"/>
                </a:solidFill>
                <a:latin typeface="Century Gothic" pitchFamily="34" charset="0"/>
              </a:rPr>
              <a:t>bailouts (QE, TARP, bonds)</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1</a:t>
            </a:r>
          </a:p>
        </p:txBody>
      </p:sp>
      <p:pic>
        <p:nvPicPr>
          <p:cNvPr id="11" name="Picture 10"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5408739"/>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the party begins</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2</a:t>
            </a:r>
          </a:p>
        </p:txBody>
      </p:sp>
      <p:sp>
        <p:nvSpPr>
          <p:cNvPr id="15" name="Text Box 3"/>
          <p:cNvSpPr txBox="1">
            <a:spLocks noChangeArrowheads="1"/>
          </p:cNvSpPr>
          <p:nvPr/>
        </p:nvSpPr>
        <p:spPr bwMode="auto">
          <a:xfrm>
            <a:off x="-15875" y="931248"/>
            <a:ext cx="9144000" cy="48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4"/>
              </a:buBlip>
            </a:pPr>
            <a:r>
              <a:rPr lang="en-AU" altLang="en-US" sz="2400" dirty="0">
                <a:solidFill>
                  <a:srgbClr val="000000"/>
                </a:solidFill>
                <a:latin typeface="Century Gothic" pitchFamily="34" charset="0"/>
              </a:rPr>
              <a:t>stimulating growth?</a:t>
            </a: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99" r="4167" b="27773"/>
          <a:stretch/>
        </p:blipFill>
        <p:spPr bwMode="auto">
          <a:xfrm>
            <a:off x="152400" y="1981200"/>
            <a:ext cx="8763000" cy="272391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3"/>
          <p:cNvSpPr txBox="1">
            <a:spLocks noChangeArrowheads="1"/>
          </p:cNvSpPr>
          <p:nvPr/>
        </p:nvSpPr>
        <p:spPr bwMode="auto">
          <a:xfrm>
            <a:off x="0" y="5056996"/>
            <a:ext cx="9144000" cy="142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4"/>
              </a:buBlip>
            </a:pPr>
            <a:r>
              <a:rPr lang="en-US" sz="2400" dirty="0"/>
              <a:t> </a:t>
            </a:r>
            <a:r>
              <a:rPr lang="en-US" sz="2000" dirty="0"/>
              <a:t>"few [banks] cited lending as a priority. Further, an overwhelming majority saw the program as a no-strings-attached windfall that could be used to pay down debt, acquire other businesses or invest for the future."</a:t>
            </a:r>
            <a:endParaRPr lang="en-AU" altLang="en-US" sz="2000" dirty="0">
              <a:solidFill>
                <a:srgbClr val="000000"/>
              </a:solidFill>
              <a:latin typeface="Century Gothic" pitchFamily="34" charset="0"/>
            </a:endParaRPr>
          </a:p>
        </p:txBody>
      </p:sp>
    </p:spTree>
    <p:custDataLst>
      <p:tags r:id="rId1"/>
    </p:custDataLst>
    <p:extLst>
      <p:ext uri="{BB962C8B-B14F-4D97-AF65-F5344CB8AC3E}">
        <p14:creationId xmlns:p14="http://schemas.microsoft.com/office/powerpoint/2010/main" val="914514433"/>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0-#ppt_w/2"/>
                                          </p:val>
                                        </p:tav>
                                        <p:tav tm="100000">
                                          <p:val>
                                            <p:strVal val="#ppt_x"/>
                                          </p:val>
                                        </p:tav>
                                      </p:tavLst>
                                    </p:anim>
                                    <p:anim calcmode="lin" valueType="num">
                                      <p:cBhvr additive="base">
                                        <p:cTn id="13"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unhinging</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3</a:t>
            </a:r>
          </a:p>
        </p:txBody>
      </p:sp>
      <p:pic>
        <p:nvPicPr>
          <p:cNvPr id="34" name="Picture 33" descr="https://bitcoin.org/img/icons/open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3"/>
          <p:cNvSpPr txBox="1">
            <a:spLocks noChangeArrowheads="1"/>
          </p:cNvSpPr>
          <p:nvPr/>
        </p:nvSpPr>
        <p:spPr bwMode="auto">
          <a:xfrm>
            <a:off x="24114" y="719138"/>
            <a:ext cx="9144000" cy="48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marL="342900" indent="-342900" eaLnBrk="1" hangingPunct="1">
              <a:lnSpc>
                <a:spcPct val="150000"/>
              </a:lnSpc>
              <a:spcBef>
                <a:spcPct val="0"/>
              </a:spcBef>
              <a:buSzPct val="100000"/>
              <a:buBlip>
                <a:blip r:embed="rId5"/>
              </a:buBlip>
            </a:pPr>
            <a:r>
              <a:rPr lang="en-US" sz="2400" dirty="0">
                <a:latin typeface="Century Gothic" pitchFamily="34" charset="0"/>
              </a:rPr>
              <a:t>Dow Jones Industrial Average market index</a:t>
            </a:r>
            <a:endParaRPr lang="en-AU" altLang="en-US" sz="2000" dirty="0">
              <a:solidFill>
                <a:srgbClr val="000000"/>
              </a:solidFill>
              <a:latin typeface="Century Gothic" pitchFamily="34" charset="0"/>
            </a:endParaRPr>
          </a:p>
        </p:txBody>
      </p:sp>
      <p:pic>
        <p:nvPicPr>
          <p:cNvPr id="2" name="Picture 1"/>
          <p:cNvPicPr>
            <a:picLocks noChangeAspect="1"/>
          </p:cNvPicPr>
          <p:nvPr/>
        </p:nvPicPr>
        <p:blipFill>
          <a:blip r:embed="rId6"/>
          <a:stretch>
            <a:fillRect/>
          </a:stretch>
        </p:blipFill>
        <p:spPr>
          <a:xfrm>
            <a:off x="200526" y="1524000"/>
            <a:ext cx="8714874" cy="5078452"/>
          </a:xfrm>
          <a:prstGeom prst="rect">
            <a:avLst/>
          </a:prstGeom>
          <a:ln w="38100">
            <a:solidFill>
              <a:schemeClr val="tx1"/>
            </a:solidFill>
          </a:ln>
        </p:spPr>
      </p:pic>
    </p:spTree>
    <p:custDataLst>
      <p:tags r:id="rId1"/>
    </p:custDataLst>
    <p:extLst>
      <p:ext uri="{BB962C8B-B14F-4D97-AF65-F5344CB8AC3E}">
        <p14:creationId xmlns:p14="http://schemas.microsoft.com/office/powerpoint/2010/main" val="3024425339"/>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unhinging</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4</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9474" t="15519" r="5087" b="43222"/>
          <a:stretch/>
        </p:blipFill>
        <p:spPr bwMode="auto">
          <a:xfrm>
            <a:off x="205555" y="914400"/>
            <a:ext cx="7812505" cy="235789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69" t="12684" r="18581" b="50000"/>
          <a:stretch/>
        </p:blipFill>
        <p:spPr bwMode="auto">
          <a:xfrm>
            <a:off x="381000" y="1832212"/>
            <a:ext cx="7328848" cy="213263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6704" t="12684" r="8222" b="34861"/>
          <a:stretch/>
        </p:blipFill>
        <p:spPr bwMode="auto">
          <a:xfrm>
            <a:off x="719138" y="2209800"/>
            <a:ext cx="7779224" cy="29978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9241" t="12684" r="31804" b="48026"/>
          <a:stretch/>
        </p:blipFill>
        <p:spPr bwMode="auto">
          <a:xfrm>
            <a:off x="914400" y="4169982"/>
            <a:ext cx="5390866" cy="224548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l="1194" t="12684" r="37015" b="47688"/>
          <a:stretch/>
        </p:blipFill>
        <p:spPr bwMode="auto">
          <a:xfrm>
            <a:off x="1165225" y="4953000"/>
            <a:ext cx="5650173" cy="22647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rotWithShape="1">
          <a:blip r:embed="rId9">
            <a:extLst>
              <a:ext uri="{28A0092B-C50C-407E-A947-70E740481C1C}">
                <a14:useLocalDpi xmlns:a14="http://schemas.microsoft.com/office/drawing/2010/main" val="0"/>
              </a:ext>
            </a:extLst>
          </a:blip>
          <a:srcRect l="1035" t="12684" r="10606" b="50000"/>
          <a:stretch/>
        </p:blipFill>
        <p:spPr bwMode="auto">
          <a:xfrm>
            <a:off x="532263" y="1296364"/>
            <a:ext cx="7773537" cy="205188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10"/>
          <a:stretch>
            <a:fillRect/>
          </a:stretch>
        </p:blipFill>
        <p:spPr>
          <a:xfrm>
            <a:off x="719138" y="1781033"/>
            <a:ext cx="7239000" cy="4453013"/>
          </a:xfrm>
          <a:prstGeom prst="rect">
            <a:avLst/>
          </a:prstGeom>
          <a:ln w="38100">
            <a:solidFill>
              <a:schemeClr val="tx1"/>
            </a:solidFill>
          </a:ln>
        </p:spPr>
      </p:pic>
      <p:pic>
        <p:nvPicPr>
          <p:cNvPr id="5" name="Picture 4"/>
          <p:cNvPicPr>
            <a:picLocks noChangeAspect="1"/>
          </p:cNvPicPr>
          <p:nvPr/>
        </p:nvPicPr>
        <p:blipFill rotWithShape="1">
          <a:blip r:embed="rId11"/>
          <a:srcRect b="1849"/>
          <a:stretch/>
        </p:blipFill>
        <p:spPr>
          <a:xfrm>
            <a:off x="2895600" y="787378"/>
            <a:ext cx="5943600" cy="5996461"/>
          </a:xfrm>
          <a:prstGeom prst="rect">
            <a:avLst/>
          </a:prstGeom>
          <a:ln w="38100">
            <a:solidFill>
              <a:schemeClr val="tx1"/>
            </a:solidFill>
          </a:ln>
        </p:spPr>
      </p:pic>
    </p:spTree>
    <p:custDataLst>
      <p:tags r:id="rId1"/>
    </p:custDataLst>
    <p:extLst>
      <p:ext uri="{BB962C8B-B14F-4D97-AF65-F5344CB8AC3E}">
        <p14:creationId xmlns:p14="http://schemas.microsoft.com/office/powerpoint/2010/main" val="3625857260"/>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1"/>
                                        </p:tgtEl>
                                      </p:cBhvr>
                                    </p:animEffect>
                                    <p:set>
                                      <p:cBhvr>
                                        <p:cTn id="7" dur="1" fill="hold">
                                          <p:stCondLst>
                                            <p:cond delay="499"/>
                                          </p:stCondLst>
                                        </p:cTn>
                                        <p:tgtEl>
                                          <p:spTgt spid="512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122"/>
                                        </p:tgtEl>
                                      </p:cBhvr>
                                    </p:animEffect>
                                    <p:set>
                                      <p:cBhvr>
                                        <p:cTn id="16" dur="1" fill="hold">
                                          <p:stCondLst>
                                            <p:cond delay="499"/>
                                          </p:stCondLst>
                                        </p:cTn>
                                        <p:tgtEl>
                                          <p:spTgt spid="5122"/>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123"/>
                                        </p:tgtEl>
                                        <p:attrNameLst>
                                          <p:attrName>style.visibility</p:attrName>
                                        </p:attrNameLst>
                                      </p:cBhvr>
                                      <p:to>
                                        <p:strVal val="visible"/>
                                      </p:to>
                                    </p:set>
                                    <p:animEffect transition="in" filter="fade">
                                      <p:cBhvr>
                                        <p:cTn id="20" dur="500"/>
                                        <p:tgtEl>
                                          <p:spTgt spid="51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123"/>
                                        </p:tgtEl>
                                      </p:cBhvr>
                                    </p:animEffect>
                                    <p:set>
                                      <p:cBhvr>
                                        <p:cTn id="25" dur="1" fill="hold">
                                          <p:stCondLst>
                                            <p:cond delay="499"/>
                                          </p:stCondLst>
                                        </p:cTn>
                                        <p:tgtEl>
                                          <p:spTgt spid="5123"/>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124"/>
                                        </p:tgtEl>
                                        <p:attrNameLst>
                                          <p:attrName>style.visibility</p:attrName>
                                        </p:attrNameLst>
                                      </p:cBhvr>
                                      <p:to>
                                        <p:strVal val="visible"/>
                                      </p:to>
                                    </p:set>
                                    <p:animEffect transition="in" filter="fade">
                                      <p:cBhvr>
                                        <p:cTn id="29" dur="500"/>
                                        <p:tgtEl>
                                          <p:spTgt spid="51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124"/>
                                        </p:tgtEl>
                                      </p:cBhvr>
                                    </p:animEffect>
                                    <p:set>
                                      <p:cBhvr>
                                        <p:cTn id="34" dur="1" fill="hold">
                                          <p:stCondLst>
                                            <p:cond delay="499"/>
                                          </p:stCondLst>
                                        </p:cTn>
                                        <p:tgtEl>
                                          <p:spTgt spid="512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125"/>
                                        </p:tgtEl>
                                        <p:attrNameLst>
                                          <p:attrName>style.visibility</p:attrName>
                                        </p:attrNameLst>
                                      </p:cBhvr>
                                      <p:to>
                                        <p:strVal val="visible"/>
                                      </p:to>
                                    </p:set>
                                    <p:animEffect transition="in" filter="fade">
                                      <p:cBhvr>
                                        <p:cTn id="38" dur="500"/>
                                        <p:tgtEl>
                                          <p:spTgt spid="51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125"/>
                                        </p:tgtEl>
                                      </p:cBhvr>
                                    </p:animEffect>
                                    <p:set>
                                      <p:cBhvr>
                                        <p:cTn id="43" dur="1" fill="hold">
                                          <p:stCondLst>
                                            <p:cond delay="499"/>
                                          </p:stCondLst>
                                        </p:cTn>
                                        <p:tgtEl>
                                          <p:spTgt spid="5125"/>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
                                        </p:tgtEl>
                                      </p:cBhvr>
                                    </p:animEffect>
                                    <p:set>
                                      <p:cBhvr>
                                        <p:cTn id="61" dur="1" fill="hold">
                                          <p:stCondLst>
                                            <p:cond delay="499"/>
                                          </p:stCondLst>
                                        </p:cTn>
                                        <p:tgtEl>
                                          <p:spTgt spid="4"/>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a:solidFill>
                  <a:prstClr val="black"/>
                </a:solidFill>
                <a:latin typeface="Century Gothic" pitchFamily="34" charset="0"/>
              </a:rPr>
              <a:t>unhinging</a:t>
            </a: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4</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04800" y="908713"/>
            <a:ext cx="6052266" cy="5162550"/>
          </a:xfrm>
          <a:prstGeom prst="rect">
            <a:avLst/>
          </a:prstGeom>
          <a:ln w="38100">
            <a:solidFill>
              <a:schemeClr val="tx1"/>
            </a:solidFill>
          </a:ln>
        </p:spPr>
      </p:pic>
      <p:pic>
        <p:nvPicPr>
          <p:cNvPr id="5" name="Picture 4"/>
          <p:cNvPicPr>
            <a:picLocks noChangeAspect="1"/>
          </p:cNvPicPr>
          <p:nvPr/>
        </p:nvPicPr>
        <p:blipFill>
          <a:blip r:embed="rId5"/>
          <a:stretch>
            <a:fillRect/>
          </a:stretch>
        </p:blipFill>
        <p:spPr>
          <a:xfrm>
            <a:off x="367452" y="1219200"/>
            <a:ext cx="6301166" cy="5410200"/>
          </a:xfrm>
          <a:prstGeom prst="rect">
            <a:avLst/>
          </a:prstGeom>
          <a:ln w="38100">
            <a:solidFill>
              <a:schemeClr val="tx1"/>
            </a:solidFill>
          </a:ln>
        </p:spPr>
      </p:pic>
      <p:pic>
        <p:nvPicPr>
          <p:cNvPr id="7" name="Picture 6"/>
          <p:cNvPicPr>
            <a:picLocks noChangeAspect="1"/>
          </p:cNvPicPr>
          <p:nvPr/>
        </p:nvPicPr>
        <p:blipFill>
          <a:blip r:embed="rId6"/>
          <a:stretch>
            <a:fillRect/>
          </a:stretch>
        </p:blipFill>
        <p:spPr>
          <a:xfrm>
            <a:off x="530609" y="4267200"/>
            <a:ext cx="7886700" cy="2505075"/>
          </a:xfrm>
          <a:prstGeom prst="rect">
            <a:avLst/>
          </a:prstGeom>
          <a:ln w="38100">
            <a:solidFill>
              <a:schemeClr val="tx1"/>
            </a:solidFill>
          </a:ln>
        </p:spPr>
      </p:pic>
      <p:pic>
        <p:nvPicPr>
          <p:cNvPr id="6" name="Picture 5"/>
          <p:cNvPicPr>
            <a:picLocks noChangeAspect="1"/>
          </p:cNvPicPr>
          <p:nvPr/>
        </p:nvPicPr>
        <p:blipFill>
          <a:blip r:embed="rId7"/>
          <a:stretch>
            <a:fillRect/>
          </a:stretch>
        </p:blipFill>
        <p:spPr>
          <a:xfrm>
            <a:off x="719138" y="3374835"/>
            <a:ext cx="7439937" cy="2971799"/>
          </a:xfrm>
          <a:prstGeom prst="rect">
            <a:avLst/>
          </a:prstGeom>
          <a:ln w="38100">
            <a:solidFill>
              <a:schemeClr val="tx1"/>
            </a:solidFill>
          </a:ln>
        </p:spPr>
      </p:pic>
      <p:pic>
        <p:nvPicPr>
          <p:cNvPr id="3" name="Picture 2"/>
          <p:cNvPicPr>
            <a:picLocks noChangeAspect="1"/>
          </p:cNvPicPr>
          <p:nvPr/>
        </p:nvPicPr>
        <p:blipFill>
          <a:blip r:embed="rId8"/>
          <a:stretch>
            <a:fillRect/>
          </a:stretch>
        </p:blipFill>
        <p:spPr>
          <a:xfrm>
            <a:off x="496417" y="1905000"/>
            <a:ext cx="7560207" cy="2438400"/>
          </a:xfrm>
          <a:prstGeom prst="rect">
            <a:avLst/>
          </a:prstGeom>
          <a:ln w="38100">
            <a:solidFill>
              <a:schemeClr val="tx1"/>
            </a:solidFill>
          </a:ln>
        </p:spPr>
      </p:pic>
    </p:spTree>
    <p:custDataLst>
      <p:tags r:id="rId1"/>
    </p:custDataLst>
    <p:extLst>
      <p:ext uri="{BB962C8B-B14F-4D97-AF65-F5344CB8AC3E}">
        <p14:creationId xmlns:p14="http://schemas.microsoft.com/office/powerpoint/2010/main" val="429662431"/>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
          <p:cNvSpPr>
            <a:spLocks noChangeArrowheads="1"/>
          </p:cNvSpPr>
          <p:nvPr/>
        </p:nvSpPr>
        <p:spPr bwMode="auto">
          <a:xfrm>
            <a:off x="1165225" y="0"/>
            <a:ext cx="6835775" cy="719138"/>
          </a:xfrm>
          <a:prstGeom prst="rect">
            <a:avLst/>
          </a:prstGeom>
          <a:noFill/>
          <a:ln w="9525">
            <a:noFill/>
            <a:miter lim="800000"/>
            <a:headEnd/>
            <a:tailEnd/>
          </a:ln>
        </p:spPr>
        <p:txBody>
          <a:bodyPr wrap="none" lIns="90320" tIns="45160" rIns="90320" bIns="45160" anchor="ctr"/>
          <a:lstStyle>
            <a:lvl1pPr defTabSz="2941638" eaLnBrk="0" hangingPunct="0">
              <a:spcBef>
                <a:spcPct val="20000"/>
              </a:spcBef>
              <a:buChar char="•"/>
              <a:defRPr sz="3200">
                <a:solidFill>
                  <a:schemeClr val="tx1"/>
                </a:solidFill>
                <a:latin typeface="Arial" pitchFamily="34" charset="0"/>
                <a:cs typeface="Arial" pitchFamily="34" charset="0"/>
              </a:defRPr>
            </a:lvl1pPr>
            <a:lvl2pPr marL="742950" indent="-285750" defTabSz="2941638" eaLnBrk="0" hangingPunct="0">
              <a:spcBef>
                <a:spcPct val="20000"/>
              </a:spcBef>
              <a:buChar char="–"/>
              <a:defRPr sz="2800">
                <a:solidFill>
                  <a:schemeClr val="tx1"/>
                </a:solidFill>
                <a:latin typeface="Arial" pitchFamily="34" charset="0"/>
                <a:cs typeface="Arial" pitchFamily="34" charset="0"/>
              </a:defRPr>
            </a:lvl2pPr>
            <a:lvl3pPr marL="1143000" indent="-228600" defTabSz="2941638" eaLnBrk="0" hangingPunct="0">
              <a:spcBef>
                <a:spcPct val="20000"/>
              </a:spcBef>
              <a:buChar char="•"/>
              <a:defRPr sz="2400">
                <a:solidFill>
                  <a:schemeClr val="tx1"/>
                </a:solidFill>
                <a:latin typeface="Arial" pitchFamily="34" charset="0"/>
                <a:cs typeface="Arial" pitchFamily="34" charset="0"/>
              </a:defRPr>
            </a:lvl3pPr>
            <a:lvl4pPr marL="1600200" indent="-228600" defTabSz="2941638" eaLnBrk="0" hangingPunct="0">
              <a:spcBef>
                <a:spcPct val="20000"/>
              </a:spcBef>
              <a:buChar char="–"/>
              <a:defRPr sz="2000">
                <a:solidFill>
                  <a:schemeClr val="tx1"/>
                </a:solidFill>
                <a:latin typeface="Arial" pitchFamily="34" charset="0"/>
                <a:cs typeface="Arial" pitchFamily="34" charset="0"/>
              </a:defRPr>
            </a:lvl4pPr>
            <a:lvl5pPr marL="2057400" indent="-228600" defTabSz="2941638" eaLnBrk="0" hangingPunct="0">
              <a:spcBef>
                <a:spcPct val="20000"/>
              </a:spcBef>
              <a:buChar char="»"/>
              <a:defRPr sz="2000">
                <a:solidFill>
                  <a:schemeClr val="tx1"/>
                </a:solidFill>
                <a:latin typeface="Arial" pitchFamily="34" charset="0"/>
                <a:cs typeface="Arial" pitchFamily="34" charset="0"/>
              </a:defRPr>
            </a:lvl5pPr>
            <a:lvl6pPr marL="25146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2941638"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4000" dirty="0" err="1" smtClean="0">
                <a:solidFill>
                  <a:prstClr val="black"/>
                </a:solidFill>
                <a:latin typeface="Century Gothic" pitchFamily="34" charset="0"/>
              </a:rPr>
              <a:t>neofeudalism</a:t>
            </a:r>
            <a:endParaRPr lang="en-US" altLang="en-US" sz="4000" dirty="0">
              <a:solidFill>
                <a:prstClr val="black"/>
              </a:solidFill>
              <a:latin typeface="Century Gothic" pitchFamily="34" charset="0"/>
            </a:endParaRPr>
          </a:p>
        </p:txBody>
      </p:sp>
      <p:sp>
        <p:nvSpPr>
          <p:cNvPr id="10" name="Text Box 6"/>
          <p:cNvSpPr txBox="1">
            <a:spLocks noChangeArrowheads="1"/>
          </p:cNvSpPr>
          <p:nvPr/>
        </p:nvSpPr>
        <p:spPr bwMode="auto">
          <a:xfrm>
            <a:off x="8763000" y="0"/>
            <a:ext cx="365125" cy="4770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2500" b="1" dirty="0">
                <a:solidFill>
                  <a:srgbClr val="000000"/>
                </a:solidFill>
                <a:latin typeface="Calibri"/>
              </a:rPr>
              <a:t>4</a:t>
            </a:r>
          </a:p>
        </p:txBody>
      </p:sp>
      <p:pic>
        <p:nvPicPr>
          <p:cNvPr id="34" name="Picture 33"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19138" cy="71913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feudalism"/>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66675" y="934872"/>
            <a:ext cx="5220843" cy="3256128"/>
          </a:xfrm>
          <a:prstGeom prst="rect">
            <a:avLst/>
          </a:prstGeom>
          <a:ln w="38100">
            <a:solidFill>
              <a:schemeClr val="tx1"/>
            </a:solidFill>
          </a:ln>
        </p:spPr>
      </p:pic>
      <p:pic>
        <p:nvPicPr>
          <p:cNvPr id="2" name="Picture 1"/>
          <p:cNvPicPr>
            <a:picLocks noChangeAspect="1"/>
          </p:cNvPicPr>
          <p:nvPr/>
        </p:nvPicPr>
        <p:blipFill rotWithShape="1">
          <a:blip r:embed="rId5"/>
          <a:srcRect t="19131" r="47402" b="10725"/>
          <a:stretch/>
        </p:blipFill>
        <p:spPr>
          <a:xfrm>
            <a:off x="79185" y="805218"/>
            <a:ext cx="4340415" cy="4630713"/>
          </a:xfrm>
          <a:prstGeom prst="rect">
            <a:avLst/>
          </a:prstGeom>
        </p:spPr>
      </p:pic>
      <p:pic>
        <p:nvPicPr>
          <p:cNvPr id="18" name="Picture 17"/>
          <p:cNvPicPr>
            <a:picLocks noChangeAspect="1"/>
          </p:cNvPicPr>
          <p:nvPr/>
        </p:nvPicPr>
        <p:blipFill rotWithShape="1">
          <a:blip r:embed="rId5"/>
          <a:srcRect l="52497" t="18335" b="10354"/>
          <a:stretch/>
        </p:blipFill>
        <p:spPr>
          <a:xfrm>
            <a:off x="4446896" y="789817"/>
            <a:ext cx="3886200" cy="4667058"/>
          </a:xfrm>
          <a:prstGeom prst="rect">
            <a:avLst/>
          </a:prstGeom>
        </p:spPr>
      </p:pic>
      <p:pic>
        <p:nvPicPr>
          <p:cNvPr id="19" name="Picture 18"/>
          <p:cNvPicPr>
            <a:picLocks noChangeAspect="1"/>
          </p:cNvPicPr>
          <p:nvPr/>
        </p:nvPicPr>
        <p:blipFill rotWithShape="1">
          <a:blip r:embed="rId5"/>
          <a:srcRect t="89288"/>
          <a:stretch/>
        </p:blipFill>
        <p:spPr>
          <a:xfrm>
            <a:off x="92833" y="5437559"/>
            <a:ext cx="8253911" cy="707303"/>
          </a:xfrm>
          <a:prstGeom prst="rect">
            <a:avLst/>
          </a:prstGeom>
        </p:spPr>
      </p:pic>
      <p:pic>
        <p:nvPicPr>
          <p:cNvPr id="2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582" t="12937" r="41013" b="24329"/>
          <a:stretch/>
        </p:blipFill>
        <p:spPr bwMode="auto">
          <a:xfrm>
            <a:off x="2804616" y="1250986"/>
            <a:ext cx="6019800" cy="556607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443876015"/>
      </p:ext>
    </p:extLst>
  </p:cSld>
  <p:clrMapOvr>
    <a:masterClrMapping/>
  </p:clrMapOvr>
  <mc:AlternateContent xmlns:mc="http://schemas.openxmlformats.org/markup-compatibility/2006" xmlns:p14="http://schemas.microsoft.com/office/powerpoint/2010/main">
    <mc:Choice Requires="p14">
      <p:transition spd="slow" p14:dur="2000" advTm="44701"/>
    </mc:Choice>
    <mc:Fallback xmlns="">
      <p:transition spd="slow" advTm="44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10.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1.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2.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3.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4.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5.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6.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7.xml><?xml version="1.0" encoding="utf-8"?>
<p:tagLst xmlns:a="http://schemas.openxmlformats.org/drawingml/2006/main" xmlns:r="http://schemas.openxmlformats.org/officeDocument/2006/relationships" xmlns:p="http://schemas.openxmlformats.org/presentationml/2006/main">
  <p:tag name="TIMING" val="|8.1|2|4.5|7.4|11.6|1.6|4.8"/>
</p:tagLst>
</file>

<file path=ppt/tags/tag18.xml><?xml version="1.0" encoding="utf-8"?>
<p:tagLst xmlns:a="http://schemas.openxmlformats.org/drawingml/2006/main" xmlns:r="http://schemas.openxmlformats.org/officeDocument/2006/relationships" xmlns:p="http://schemas.openxmlformats.org/presentationml/2006/main">
  <p:tag name="TIMING" val="|8.1|2|4.5|7.4|11.6|1.6|4.8"/>
</p:tagLst>
</file>

<file path=ppt/tags/tag2.xml><?xml version="1.0" encoding="utf-8"?>
<p:tagLst xmlns:a="http://schemas.openxmlformats.org/drawingml/2006/main" xmlns:r="http://schemas.openxmlformats.org/officeDocument/2006/relationships" xmlns:p="http://schemas.openxmlformats.org/presentationml/2006/main">
  <p:tag name="TIMING" val="|8.1|2|4.5|7.4|11.6|1.6|4.8"/>
</p:tagLst>
</file>

<file path=ppt/tags/tag3.xml><?xml version="1.0" encoding="utf-8"?>
<p:tagLst xmlns:a="http://schemas.openxmlformats.org/drawingml/2006/main" xmlns:r="http://schemas.openxmlformats.org/officeDocument/2006/relationships" xmlns:p="http://schemas.openxmlformats.org/presentationml/2006/main">
  <p:tag name="TIMING" val="|8.1|2|4.5|7.4|11.6|1.6|4.8"/>
</p:tagLst>
</file>

<file path=ppt/tags/tag4.xml><?xml version="1.0" encoding="utf-8"?>
<p:tagLst xmlns:a="http://schemas.openxmlformats.org/drawingml/2006/main" xmlns:r="http://schemas.openxmlformats.org/officeDocument/2006/relationships" xmlns:p="http://schemas.openxmlformats.org/presentationml/2006/main">
  <p:tag name="TIMING" val="|8.1|2|4.5|7.4|11.6|1.6|4.8"/>
</p:tagLst>
</file>

<file path=ppt/tags/tag5.xml><?xml version="1.0" encoding="utf-8"?>
<p:tagLst xmlns:a="http://schemas.openxmlformats.org/drawingml/2006/main" xmlns:r="http://schemas.openxmlformats.org/officeDocument/2006/relationships" xmlns:p="http://schemas.openxmlformats.org/presentationml/2006/main">
  <p:tag name="TIMING" val="|8.1|2|4.5|7.4|11.6|1.6|4.8"/>
</p:tagLst>
</file>

<file path=ppt/tags/tag6.xml><?xml version="1.0" encoding="utf-8"?>
<p:tagLst xmlns:a="http://schemas.openxmlformats.org/drawingml/2006/main" xmlns:r="http://schemas.openxmlformats.org/officeDocument/2006/relationships" xmlns:p="http://schemas.openxmlformats.org/presentationml/2006/main">
  <p:tag name="TIMING" val="|8.1|2|4.5|7.4|11.6|1.6|4.8"/>
</p:tagLst>
</file>

<file path=ppt/tags/tag7.xml><?xml version="1.0" encoding="utf-8"?>
<p:tagLst xmlns:a="http://schemas.openxmlformats.org/drawingml/2006/main" xmlns:r="http://schemas.openxmlformats.org/officeDocument/2006/relationships" xmlns:p="http://schemas.openxmlformats.org/presentationml/2006/main">
  <p:tag name="TIMING" val="|8.1|2|4.5|7.4|11.6|1.6|4.8"/>
</p:tagLst>
</file>

<file path=ppt/tags/tag8.xml><?xml version="1.0" encoding="utf-8"?>
<p:tagLst xmlns:a="http://schemas.openxmlformats.org/drawingml/2006/main" xmlns:r="http://schemas.openxmlformats.org/officeDocument/2006/relationships" xmlns:p="http://schemas.openxmlformats.org/presentationml/2006/main">
  <p:tag name="TIMING" val="|8.1|2|4.5|7.4|11.6|1.6|4.8"/>
</p:tagLst>
</file>

<file path=ppt/tags/tag9.xml><?xml version="1.0" encoding="utf-8"?>
<p:tagLst xmlns:a="http://schemas.openxmlformats.org/drawingml/2006/main" xmlns:r="http://schemas.openxmlformats.org/officeDocument/2006/relationships" xmlns:p="http://schemas.openxmlformats.org/presentationml/2006/main">
  <p:tag name="TIMING" val="|8.1|2|4.5|7.4|11.6|1.6|4.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1356</TotalTime>
  <Words>596</Words>
  <Application>Microsoft Office PowerPoint</Application>
  <PresentationFormat>On-screen Show (4:3)</PresentationFormat>
  <Paragraphs>71</Paragraphs>
  <Slides>18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Office Theme</vt:lpstr>
      <vt:lpstr>making sense of a personal take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E2E verifiable voting</dc:title>
  <dc:creator>seecs</dc:creator>
  <cp:lastModifiedBy>Taha Ali</cp:lastModifiedBy>
  <cp:revision>395</cp:revision>
  <dcterms:created xsi:type="dcterms:W3CDTF">2006-08-16T00:00:00Z</dcterms:created>
  <dcterms:modified xsi:type="dcterms:W3CDTF">2023-05-31T07:24:34Z</dcterms:modified>
</cp:coreProperties>
</file>